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handoutMasterIdLst>
    <p:handoutMasterId r:id="rId20"/>
  </p:handoutMasterIdLst>
  <p:sldIdLst>
    <p:sldId id="256" r:id="rId6"/>
    <p:sldId id="273" r:id="rId7"/>
    <p:sldId id="257" r:id="rId8"/>
    <p:sldId id="274" r:id="rId9"/>
    <p:sldId id="258" r:id="rId10"/>
    <p:sldId id="259" r:id="rId11"/>
    <p:sldId id="275" r:id="rId12"/>
    <p:sldId id="261" r:id="rId13"/>
    <p:sldId id="269" r:id="rId14"/>
    <p:sldId id="262" r:id="rId15"/>
    <p:sldId id="276" r:id="rId16"/>
    <p:sldId id="26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61" autoAdjust="0"/>
  </p:normalViewPr>
  <p:slideViewPr>
    <p:cSldViewPr>
      <p:cViewPr varScale="1">
        <p:scale>
          <a:sx n="76" d="100"/>
          <a:sy n="76" d="100"/>
        </p:scale>
        <p:origin x="26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5666B8-DCCF-41D2-A00B-0253EEA5ABF0}" type="datetimeFigureOut">
              <a:rPr lang="en-GB" smtClean="0"/>
              <a:t>12/05/2021</a:t>
            </a:fld>
            <a:endParaRPr lang="en-GB"/>
          </a:p>
        </p:txBody>
      </p:sp>
    </p:spTree>
    <p:extLst>
      <p:ext uri="{BB962C8B-B14F-4D97-AF65-F5344CB8AC3E}">
        <p14:creationId xmlns:p14="http://schemas.microsoft.com/office/powerpoint/2010/main" val="1837353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DBD7B-2AA6-40C2-8199-004640153BDD}" type="datetimeFigureOut">
              <a:rPr lang="en-GB" smtClean="0"/>
              <a:t>12/05/2021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FF501E-1FB9-4E18-B838-B922ABAF6BFA}" type="slidenum">
              <a:rPr lang="en-GB" smtClean="0"/>
              <a:t>‹#›</a:t>
            </a:fld>
            <a:endParaRPr lang="en-GB"/>
          </a:p>
        </p:txBody>
      </p:sp>
    </p:spTree>
    <p:extLst>
      <p:ext uri="{BB962C8B-B14F-4D97-AF65-F5344CB8AC3E}">
        <p14:creationId xmlns:p14="http://schemas.microsoft.com/office/powerpoint/2010/main" val="25924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about the behaviours you may want the children to start or stop.</a:t>
            </a:r>
          </a:p>
        </p:txBody>
      </p:sp>
      <p:sp>
        <p:nvSpPr>
          <p:cNvPr id="4" name="Slide Number Placeholder 3"/>
          <p:cNvSpPr>
            <a:spLocks noGrp="1"/>
          </p:cNvSpPr>
          <p:nvPr>
            <p:ph type="sldNum" sz="quarter" idx="5"/>
          </p:nvPr>
        </p:nvSpPr>
        <p:spPr/>
        <p:txBody>
          <a:bodyPr/>
          <a:lstStyle/>
          <a:p>
            <a:fld id="{C0FF501E-1FB9-4E18-B838-B922ABAF6BFA}" type="slidenum">
              <a:rPr lang="en-GB" smtClean="0"/>
              <a:t>3</a:t>
            </a:fld>
            <a:endParaRPr lang="en-GB"/>
          </a:p>
        </p:txBody>
      </p:sp>
    </p:spTree>
    <p:extLst>
      <p:ext uri="{BB962C8B-B14F-4D97-AF65-F5344CB8AC3E}">
        <p14:creationId xmlns:p14="http://schemas.microsoft.com/office/powerpoint/2010/main" val="412724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Many parents have the idea that kids are just smaller versions of adults: reasonable and unselfish. This is the "</a:t>
            </a:r>
            <a:r>
              <a:rPr lang="en-GB" sz="1200" b="1" i="0" u="none" strike="noStrike" kern="1200" dirty="0">
                <a:solidFill>
                  <a:schemeClr val="tx1"/>
                </a:solidFill>
                <a:effectLst/>
                <a:latin typeface="+mn-lt"/>
                <a:ea typeface="+mn-ea"/>
                <a:cs typeface="+mn-cs"/>
              </a:rPr>
              <a:t>Little Adult Assumption</a:t>
            </a:r>
            <a:r>
              <a:rPr lang="en-GB" sz="1200" b="0" i="0" u="none" strike="noStrike" kern="1200" dirty="0">
                <a:solidFill>
                  <a:schemeClr val="tx1"/>
                </a:solidFill>
                <a:effectLst/>
                <a:latin typeface="+mn-lt"/>
                <a:ea typeface="+mn-ea"/>
                <a:cs typeface="+mn-cs"/>
              </a:rPr>
              <a:t>." Parents who embrace this myth often prefer the "modern method" of discipline—talking and reasoning. Unfortunately, many times words and reasons alone prove unsuccessful. Sometimes they have no impact at all, and then parent and child fall into the trap known as the Talk-Persuade-Argue-Yell-Hit Syndrome.</a:t>
            </a:r>
            <a:endParaRPr lang="en-GB" dirty="0"/>
          </a:p>
        </p:txBody>
      </p:sp>
      <p:sp>
        <p:nvSpPr>
          <p:cNvPr id="4" name="Slide Number Placeholder 3"/>
          <p:cNvSpPr>
            <a:spLocks noGrp="1"/>
          </p:cNvSpPr>
          <p:nvPr>
            <p:ph type="sldNum" sz="quarter" idx="5"/>
          </p:nvPr>
        </p:nvSpPr>
        <p:spPr/>
        <p:txBody>
          <a:bodyPr/>
          <a:lstStyle/>
          <a:p>
            <a:fld id="{C0FF501E-1FB9-4E18-B838-B922ABAF6BFA}" type="slidenum">
              <a:rPr lang="en-GB" smtClean="0"/>
              <a:t>4</a:t>
            </a:fld>
            <a:endParaRPr lang="en-GB"/>
          </a:p>
        </p:txBody>
      </p:sp>
    </p:spTree>
    <p:extLst>
      <p:ext uri="{BB962C8B-B14F-4D97-AF65-F5344CB8AC3E}">
        <p14:creationId xmlns:p14="http://schemas.microsoft.com/office/powerpoint/2010/main" val="93619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Positive reinforcement = pasta = reward.</a:t>
            </a:r>
          </a:p>
          <a:p>
            <a:endParaRPr lang="en-GB" dirty="0"/>
          </a:p>
          <a:p>
            <a:r>
              <a:rPr lang="en-GB" dirty="0"/>
              <a:t>If the child refuses a good phrase to use is:</a:t>
            </a:r>
          </a:p>
          <a:p>
            <a:r>
              <a:rPr lang="en-GB" dirty="0"/>
              <a:t>“Nothing else can happen until….”</a:t>
            </a:r>
          </a:p>
        </p:txBody>
      </p:sp>
      <p:sp>
        <p:nvSpPr>
          <p:cNvPr id="4" name="Slide Number Placeholder 3"/>
          <p:cNvSpPr>
            <a:spLocks noGrp="1"/>
          </p:cNvSpPr>
          <p:nvPr>
            <p:ph type="sldNum" sz="quarter" idx="5"/>
          </p:nvPr>
        </p:nvSpPr>
        <p:spPr/>
        <p:txBody>
          <a:bodyPr/>
          <a:lstStyle/>
          <a:p>
            <a:fld id="{C0FF501E-1FB9-4E18-B838-B922ABAF6BFA}" type="slidenum">
              <a:rPr lang="en-GB" smtClean="0"/>
              <a:t>5</a:t>
            </a:fld>
            <a:endParaRPr lang="en-GB"/>
          </a:p>
        </p:txBody>
      </p:sp>
    </p:spTree>
    <p:extLst>
      <p:ext uri="{BB962C8B-B14F-4D97-AF65-F5344CB8AC3E}">
        <p14:creationId xmlns:p14="http://schemas.microsoft.com/office/powerpoint/2010/main" val="213375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worth being quite free with pasta at the beginning of using the system. This enables the children to see that there will be a reward quite quickly if they do what they are being asked. This can be hard if the child is still displaying difficult behaviours. </a:t>
            </a:r>
          </a:p>
        </p:txBody>
      </p:sp>
      <p:sp>
        <p:nvSpPr>
          <p:cNvPr id="4" name="Slide Number Placeholder 3"/>
          <p:cNvSpPr>
            <a:spLocks noGrp="1"/>
          </p:cNvSpPr>
          <p:nvPr>
            <p:ph type="sldNum" sz="quarter" idx="5"/>
          </p:nvPr>
        </p:nvSpPr>
        <p:spPr/>
        <p:txBody>
          <a:bodyPr/>
          <a:lstStyle/>
          <a:p>
            <a:fld id="{C0FF501E-1FB9-4E18-B838-B922ABAF6BFA}" type="slidenum">
              <a:rPr lang="en-GB" smtClean="0"/>
              <a:t>6</a:t>
            </a:fld>
            <a:endParaRPr lang="en-GB"/>
          </a:p>
        </p:txBody>
      </p:sp>
    </p:spTree>
    <p:extLst>
      <p:ext uri="{BB962C8B-B14F-4D97-AF65-F5344CB8AC3E}">
        <p14:creationId xmlns:p14="http://schemas.microsoft.com/office/powerpoint/2010/main" val="3165191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really important not to get into discussion or argument about what is happening. As long as the start and stop lists are created together and the children understand the 1, 2, 3 system then there is no need to explain or discuss. </a:t>
            </a:r>
          </a:p>
        </p:txBody>
      </p:sp>
      <p:sp>
        <p:nvSpPr>
          <p:cNvPr id="4" name="Slide Number Placeholder 3"/>
          <p:cNvSpPr>
            <a:spLocks noGrp="1"/>
          </p:cNvSpPr>
          <p:nvPr>
            <p:ph type="sldNum" sz="quarter" idx="5"/>
          </p:nvPr>
        </p:nvSpPr>
        <p:spPr/>
        <p:txBody>
          <a:bodyPr/>
          <a:lstStyle/>
          <a:p>
            <a:fld id="{C0FF501E-1FB9-4E18-B838-B922ABAF6BFA}" type="slidenum">
              <a:rPr lang="en-GB" smtClean="0"/>
              <a:t>7</a:t>
            </a:fld>
            <a:endParaRPr lang="en-GB"/>
          </a:p>
        </p:txBody>
      </p:sp>
    </p:spTree>
    <p:extLst>
      <p:ext uri="{BB962C8B-B14F-4D97-AF65-F5344CB8AC3E}">
        <p14:creationId xmlns:p14="http://schemas.microsoft.com/office/powerpoint/2010/main" val="1494539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8BAAFD-6AA9-4F91-A0A4-5ED1B9D67402}"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BAAFD-6AA9-4F91-A0A4-5ED1B9D67402}"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18BAAFD-6AA9-4F91-A0A4-5ED1B9D67402}"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F8082-A856-41B1-83D0-017040B3F51C}"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8BAAFD-6AA9-4F91-A0A4-5ED1B9D67402}"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F8082-A856-41B1-83D0-017040B3F51C}"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BAAFD-6AA9-4F91-A0A4-5ED1B9D67402}" type="datetimeFigureOut">
              <a:rPr lang="en-GB" smtClean="0"/>
              <a:t>12/05/2021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418BAAFD-6AA9-4F91-A0A4-5ED1B9D67402}"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F8082-A856-41B1-83D0-017040B3F51C}"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8BAAFD-6AA9-4F91-A0A4-5ED1B9D67402}" type="datetimeFigureOut">
              <a:rPr lang="en-GB" smtClean="0"/>
              <a:t>12/05/2021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8BAAFD-6AA9-4F91-A0A4-5ED1B9D67402}" type="datetimeFigureOut">
              <a:rPr lang="en-GB" smtClean="0"/>
              <a:t>12/05/2021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418BAAFD-6AA9-4F91-A0A4-5ED1B9D67402}" type="datetimeFigureOut">
              <a:rPr lang="en-GB" smtClean="0"/>
              <a:t>12/05/2021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0F8082-A856-41B1-83D0-017040B3F51C}"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18BAAFD-6AA9-4F91-A0A4-5ED1B9D67402}"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F8082-A856-41B1-83D0-017040B3F51C}"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BAAFD-6AA9-4F91-A0A4-5ED1B9D67402}" type="datetimeFigureOut">
              <a:rPr lang="en-GB" smtClean="0"/>
              <a:t>12/05/2021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0F8082-A856-41B1-83D0-017040B3F51C}"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18BAAFD-6AA9-4F91-A0A4-5ED1B9D67402}" type="datetimeFigureOut">
              <a:rPr lang="en-GB" smtClean="0"/>
              <a:t>12/05/2021</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70F8082-A856-41B1-83D0-017040B3F51C}"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hyperlink" Target="mailto:pcoplin@overdale-inf.Leicester.sch.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1,2,3 Magic</a:t>
            </a:r>
          </a:p>
        </p:txBody>
      </p:sp>
      <p:pic>
        <p:nvPicPr>
          <p:cNvPr id="4" name="Audio 3">
            <a:hlinkClick r:id="" action="ppaction://media"/>
            <a:extLst>
              <a:ext uri="{FF2B5EF4-FFF2-40B4-BE49-F238E27FC236}">
                <a16:creationId xmlns:a16="http://schemas.microsoft.com/office/drawing/2014/main" id="{A9F61EF4-856F-4980-9982-BFC70D50A37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89720764"/>
      </p:ext>
    </p:extLst>
  </p:cSld>
  <p:clrMapOvr>
    <a:masterClrMapping/>
  </p:clrMapOvr>
  <mc:AlternateContent xmlns:mc="http://schemas.openxmlformats.org/markup-compatibility/2006" xmlns:p14="http://schemas.microsoft.com/office/powerpoint/2010/main">
    <mc:Choice Requires="p14">
      <p:transition spd="slow" p14:dur="2000" advTm="7070"/>
    </mc:Choice>
    <mc:Fallback xmlns="">
      <p:transition spd="slow" advTm="70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Refusal to take time out = loosing something they enjoy playing with, missing something they are looking forward to, or have thinking time with an adult where they are. E.g. 5 minutes thinking time now or 10 minutes break time.</a:t>
            </a:r>
          </a:p>
          <a:p>
            <a:r>
              <a:rPr lang="en-GB" dirty="0"/>
              <a:t>Jobs – If thinking time is going to be a trigger for more serious behaviour there may be a jobs list to work through instead.</a:t>
            </a:r>
          </a:p>
          <a:p>
            <a:endParaRPr lang="en-GB" dirty="0"/>
          </a:p>
        </p:txBody>
      </p:sp>
      <p:sp>
        <p:nvSpPr>
          <p:cNvPr id="3" name="Title 2"/>
          <p:cNvSpPr>
            <a:spLocks noGrp="1"/>
          </p:cNvSpPr>
          <p:nvPr>
            <p:ph type="title"/>
          </p:nvPr>
        </p:nvSpPr>
        <p:spPr/>
        <p:txBody>
          <a:bodyPr/>
          <a:lstStyle/>
          <a:p>
            <a:r>
              <a:rPr lang="en-GB" dirty="0"/>
              <a:t>Thinking time alternatives</a:t>
            </a:r>
          </a:p>
        </p:txBody>
      </p:sp>
      <p:pic>
        <p:nvPicPr>
          <p:cNvPr id="4" name="Audio 3">
            <a:hlinkClick r:id="" action="ppaction://media"/>
            <a:extLst>
              <a:ext uri="{FF2B5EF4-FFF2-40B4-BE49-F238E27FC236}">
                <a16:creationId xmlns:a16="http://schemas.microsoft.com/office/drawing/2014/main" id="{2ABAAEEC-C6EF-49D3-AF69-E651CEE73E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733077506"/>
      </p:ext>
    </p:extLst>
  </p:cSld>
  <p:clrMapOvr>
    <a:masterClrMapping/>
  </p:clrMapOvr>
  <mc:AlternateContent xmlns:mc="http://schemas.openxmlformats.org/markup-compatibility/2006" xmlns:p14="http://schemas.microsoft.com/office/powerpoint/2010/main">
    <mc:Choice Requires="p14">
      <p:transition spd="slow" p14:dur="2000" advTm="75892"/>
    </mc:Choice>
    <mc:Fallback xmlns="">
      <p:transition spd="slow" advTm="75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dirty="0"/>
              <a:t>Make sure the child has thinking time immediately after you have given them a 3.</a:t>
            </a:r>
          </a:p>
          <a:p>
            <a:r>
              <a:rPr lang="en-GB" dirty="0"/>
              <a:t>Don’t use too much language when dealing with the incident.</a:t>
            </a:r>
          </a:p>
          <a:p>
            <a:r>
              <a:rPr lang="en-GB" dirty="0"/>
              <a:t>Be as positive as possible and give out pasta to reward good behaviour.</a:t>
            </a:r>
          </a:p>
        </p:txBody>
      </p:sp>
      <p:sp>
        <p:nvSpPr>
          <p:cNvPr id="3" name="Title 2"/>
          <p:cNvSpPr>
            <a:spLocks noGrp="1"/>
          </p:cNvSpPr>
          <p:nvPr>
            <p:ph type="title"/>
          </p:nvPr>
        </p:nvSpPr>
        <p:spPr/>
        <p:txBody>
          <a:bodyPr/>
          <a:lstStyle/>
          <a:p>
            <a:r>
              <a:rPr lang="en-GB" dirty="0"/>
              <a:t>Reminders</a:t>
            </a:r>
          </a:p>
        </p:txBody>
      </p:sp>
      <p:pic>
        <p:nvPicPr>
          <p:cNvPr id="4" name="Audio 3">
            <a:hlinkClick r:id="" action="ppaction://media"/>
            <a:extLst>
              <a:ext uri="{FF2B5EF4-FFF2-40B4-BE49-F238E27FC236}">
                <a16:creationId xmlns:a16="http://schemas.microsoft.com/office/drawing/2014/main" id="{1C0204CD-7108-41EB-8397-B390D0A83E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095748904"/>
      </p:ext>
    </p:extLst>
  </p:cSld>
  <p:clrMapOvr>
    <a:masterClrMapping/>
  </p:clrMapOvr>
  <mc:AlternateContent xmlns:mc="http://schemas.openxmlformats.org/markup-compatibility/2006" xmlns:p14="http://schemas.microsoft.com/office/powerpoint/2010/main">
    <mc:Choice Requires="p14">
      <p:transition spd="slow" p14:dur="2000" advTm="30729"/>
    </mc:Choice>
    <mc:Fallback xmlns="">
      <p:transition spd="slow" advTm="30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0" indent="0">
              <a:buNone/>
            </a:pPr>
            <a:r>
              <a:rPr lang="en-GB" dirty="0"/>
              <a:t>Children with challenging behaviour</a:t>
            </a:r>
          </a:p>
          <a:p>
            <a:r>
              <a:rPr lang="en-GB" dirty="0"/>
              <a:t>Need structure and routine</a:t>
            </a:r>
          </a:p>
          <a:p>
            <a:r>
              <a:rPr lang="en-GB" dirty="0"/>
              <a:t>Need organisation</a:t>
            </a:r>
          </a:p>
          <a:p>
            <a:r>
              <a:rPr lang="en-GB" dirty="0"/>
              <a:t>Don’t like shouting and loud voices</a:t>
            </a:r>
          </a:p>
          <a:p>
            <a:r>
              <a:rPr lang="en-GB" dirty="0"/>
              <a:t>Feel ‘got at’ – victimised and unwanted.</a:t>
            </a:r>
          </a:p>
          <a:p>
            <a:r>
              <a:rPr lang="en-GB" dirty="0"/>
              <a:t>Want to be good.</a:t>
            </a:r>
          </a:p>
          <a:p>
            <a:pPr marL="0" indent="0">
              <a:buNone/>
            </a:pPr>
            <a:r>
              <a:rPr lang="en-GB" dirty="0"/>
              <a:t>1, 2, 3 magic helps</a:t>
            </a:r>
          </a:p>
          <a:p>
            <a:r>
              <a:rPr lang="en-GB" dirty="0"/>
              <a:t>Raise both children and adult’s self esteem.</a:t>
            </a:r>
          </a:p>
          <a:p>
            <a:r>
              <a:rPr lang="en-GB" dirty="0"/>
              <a:t>Adults and children develop strategies to moderate their behaviour.</a:t>
            </a:r>
          </a:p>
          <a:p>
            <a:r>
              <a:rPr lang="en-GB" dirty="0"/>
              <a:t>Leaves more time for learning and enjoyment.</a:t>
            </a:r>
          </a:p>
          <a:p>
            <a:endParaRPr lang="en-GB" dirty="0"/>
          </a:p>
        </p:txBody>
      </p:sp>
      <p:sp>
        <p:nvSpPr>
          <p:cNvPr id="3" name="Title 2"/>
          <p:cNvSpPr>
            <a:spLocks noGrp="1"/>
          </p:cNvSpPr>
          <p:nvPr>
            <p:ph type="title"/>
          </p:nvPr>
        </p:nvSpPr>
        <p:spPr/>
        <p:txBody>
          <a:bodyPr/>
          <a:lstStyle/>
          <a:p>
            <a:r>
              <a:rPr lang="en-GB" dirty="0"/>
              <a:t>Why does it work?</a:t>
            </a:r>
          </a:p>
        </p:txBody>
      </p:sp>
      <p:pic>
        <p:nvPicPr>
          <p:cNvPr id="4" name="Audio 3">
            <a:hlinkClick r:id="" action="ppaction://media"/>
            <a:extLst>
              <a:ext uri="{FF2B5EF4-FFF2-40B4-BE49-F238E27FC236}">
                <a16:creationId xmlns:a16="http://schemas.microsoft.com/office/drawing/2014/main" id="{B2C72EB9-B7C7-46E2-AC2F-046A382730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239409632"/>
      </p:ext>
    </p:extLst>
  </p:cSld>
  <p:clrMapOvr>
    <a:masterClrMapping/>
  </p:clrMapOvr>
  <mc:AlternateContent xmlns:mc="http://schemas.openxmlformats.org/markup-compatibility/2006" xmlns:p14="http://schemas.microsoft.com/office/powerpoint/2010/main">
    <mc:Choice Requires="p14">
      <p:transition spd="slow" p14:dur="2000" advTm="30265"/>
    </mc:Choice>
    <mc:Fallback xmlns="">
      <p:transition spd="slow" advTm="30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BD7D-1BF1-440F-9F44-E532ACCB9D68}"/>
              </a:ext>
            </a:extLst>
          </p:cNvPr>
          <p:cNvSpPr>
            <a:spLocks noGrp="1"/>
          </p:cNvSpPr>
          <p:nvPr>
            <p:ph type="ctrTitle"/>
          </p:nvPr>
        </p:nvSpPr>
        <p:spPr/>
        <p:txBody>
          <a:bodyPr>
            <a:normAutofit fontScale="90000"/>
          </a:bodyPr>
          <a:lstStyle/>
          <a:p>
            <a:r>
              <a:rPr lang="en-GB" dirty="0"/>
              <a:t>If you have any further questions or need further support please get in touch. </a:t>
            </a:r>
          </a:p>
        </p:txBody>
      </p:sp>
      <p:sp>
        <p:nvSpPr>
          <p:cNvPr id="3" name="Subtitle 2">
            <a:extLst>
              <a:ext uri="{FF2B5EF4-FFF2-40B4-BE49-F238E27FC236}">
                <a16:creationId xmlns:a16="http://schemas.microsoft.com/office/drawing/2014/main" id="{946FDC91-1464-41CD-9FF0-48227629E318}"/>
              </a:ext>
            </a:extLst>
          </p:cNvPr>
          <p:cNvSpPr>
            <a:spLocks noGrp="1"/>
          </p:cNvSpPr>
          <p:nvPr>
            <p:ph type="subTitle" idx="1"/>
          </p:nvPr>
        </p:nvSpPr>
        <p:spPr/>
        <p:txBody>
          <a:bodyPr>
            <a:normAutofit lnSpcReduction="10000"/>
          </a:bodyPr>
          <a:lstStyle/>
          <a:p>
            <a:r>
              <a:rPr lang="en-GB" sz="2800" dirty="0">
                <a:hlinkClick r:id="rId4"/>
              </a:rPr>
              <a:t>pcoplin@overdale-inf.Leicester.sch.uk</a:t>
            </a:r>
            <a:endParaRPr lang="en-GB" sz="2800" dirty="0"/>
          </a:p>
          <a:p>
            <a:endParaRPr lang="en-GB" sz="2800" dirty="0"/>
          </a:p>
          <a:p>
            <a:r>
              <a:rPr lang="en-GB" sz="2800" dirty="0"/>
              <a:t>0116 2882724</a:t>
            </a:r>
          </a:p>
        </p:txBody>
      </p:sp>
      <p:pic>
        <p:nvPicPr>
          <p:cNvPr id="4" name="Audio 3">
            <a:hlinkClick r:id="" action="ppaction://media"/>
            <a:extLst>
              <a:ext uri="{FF2B5EF4-FFF2-40B4-BE49-F238E27FC236}">
                <a16:creationId xmlns:a16="http://schemas.microsoft.com/office/drawing/2014/main" id="{6A5896F6-1A0F-4682-B0DD-F4D49FAF7C0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318266610"/>
      </p:ext>
    </p:extLst>
  </p:cSld>
  <p:clrMapOvr>
    <a:masterClrMapping/>
  </p:clrMapOvr>
  <mc:AlternateContent xmlns:mc="http://schemas.openxmlformats.org/markup-compatibility/2006" xmlns:p14="http://schemas.microsoft.com/office/powerpoint/2010/main">
    <mc:Choice Requires="p14">
      <p:transition spd="slow" p14:dur="2000" advTm="7028"/>
    </mc:Choice>
    <mc:Fallback xmlns="">
      <p:transition spd="slow" advTm="70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99592" y="764704"/>
            <a:ext cx="7148612" cy="536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Audio 2">
            <a:hlinkClick r:id="" action="ppaction://media"/>
            <a:extLst>
              <a:ext uri="{FF2B5EF4-FFF2-40B4-BE49-F238E27FC236}">
                <a16:creationId xmlns:a16="http://schemas.microsoft.com/office/drawing/2014/main" id="{9F5765F8-C95C-4D05-9E9A-3A8F5A6A04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12007321"/>
      </p:ext>
    </p:extLst>
  </p:cSld>
  <p:clrMapOvr>
    <a:masterClrMapping/>
  </p:clrMapOvr>
  <mc:AlternateContent xmlns:mc="http://schemas.openxmlformats.org/markup-compatibility/2006" xmlns:p14="http://schemas.microsoft.com/office/powerpoint/2010/main">
    <mc:Choice Requires="p14">
      <p:transition spd="slow" p14:dur="2000" advTm="9297"/>
    </mc:Choice>
    <mc:Fallback xmlns="">
      <p:transition spd="slow" advTm="9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If you are having problems with a child, it will generally be because you either want them to STOP something or START something.</a:t>
            </a:r>
          </a:p>
          <a:p>
            <a:endParaRPr lang="en-GB" dirty="0"/>
          </a:p>
          <a:p>
            <a:pPr algn="ctr"/>
            <a:r>
              <a:rPr lang="en-GB" dirty="0"/>
              <a:t>1,2,3 Magic distinguishes between</a:t>
            </a:r>
          </a:p>
          <a:p>
            <a:pPr algn="ctr"/>
            <a:r>
              <a:rPr lang="en-GB" dirty="0"/>
              <a:t>STOP behaviours</a:t>
            </a:r>
          </a:p>
          <a:p>
            <a:pPr algn="ctr"/>
            <a:r>
              <a:rPr lang="en-GB" dirty="0"/>
              <a:t>START behaviours</a:t>
            </a:r>
          </a:p>
        </p:txBody>
      </p:sp>
      <p:sp>
        <p:nvSpPr>
          <p:cNvPr id="3" name="Title 2"/>
          <p:cNvSpPr>
            <a:spLocks noGrp="1"/>
          </p:cNvSpPr>
          <p:nvPr>
            <p:ph type="title"/>
          </p:nvPr>
        </p:nvSpPr>
        <p:spPr/>
        <p:txBody>
          <a:bodyPr/>
          <a:lstStyle/>
          <a:p>
            <a:r>
              <a:rPr lang="en-GB" dirty="0"/>
              <a:t>123 Magic</a:t>
            </a:r>
          </a:p>
        </p:txBody>
      </p:sp>
      <p:pic>
        <p:nvPicPr>
          <p:cNvPr id="4" name="Audio 3">
            <a:hlinkClick r:id="" action="ppaction://media"/>
            <a:extLst>
              <a:ext uri="{FF2B5EF4-FFF2-40B4-BE49-F238E27FC236}">
                <a16:creationId xmlns:a16="http://schemas.microsoft.com/office/drawing/2014/main" id="{8D77D112-730C-48DF-A85F-AEAED120B07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733040320"/>
      </p:ext>
    </p:extLst>
  </p:cSld>
  <p:clrMapOvr>
    <a:masterClrMapping/>
  </p:clrMapOvr>
  <mc:AlternateContent xmlns:mc="http://schemas.openxmlformats.org/markup-compatibility/2006" xmlns:p14="http://schemas.microsoft.com/office/powerpoint/2010/main">
    <mc:Choice Requires="p14">
      <p:transition spd="slow" p14:dur="2000" advTm="20025"/>
    </mc:Choice>
    <mc:Fallback xmlns="">
      <p:transition spd="slow" advTm="200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a:t>Positive reinforcement</a:t>
            </a:r>
          </a:p>
          <a:p>
            <a:r>
              <a:rPr lang="en-GB" dirty="0"/>
              <a:t>Encourages active listening</a:t>
            </a:r>
          </a:p>
          <a:p>
            <a:r>
              <a:rPr lang="en-GB" dirty="0"/>
              <a:t>Dispels the ‘Little Adult Assumption’</a:t>
            </a:r>
          </a:p>
          <a:p>
            <a:r>
              <a:rPr lang="en-GB" dirty="0"/>
              <a:t>Distinguishes between start and stop behaviours</a:t>
            </a:r>
          </a:p>
          <a:p>
            <a:r>
              <a:rPr lang="en-GB" dirty="0"/>
              <a:t>No talking and no emotion</a:t>
            </a:r>
          </a:p>
          <a:p>
            <a:r>
              <a:rPr lang="en-GB" dirty="0"/>
              <a:t>Gives children ownership of their behaviours</a:t>
            </a:r>
          </a:p>
          <a:p>
            <a:r>
              <a:rPr lang="en-GB" dirty="0"/>
              <a:t>It’s a fair, inclusive and consistent system</a:t>
            </a:r>
          </a:p>
          <a:p>
            <a:r>
              <a:rPr lang="en-GB" dirty="0"/>
              <a:t>Raises self-esteem</a:t>
            </a:r>
          </a:p>
          <a:p>
            <a:r>
              <a:rPr lang="en-GB" dirty="0"/>
              <a:t>Empowers staff and parents</a:t>
            </a:r>
          </a:p>
          <a:p>
            <a:pPr marL="0" indent="0">
              <a:buNone/>
            </a:pPr>
            <a:endParaRPr lang="en-GB" dirty="0"/>
          </a:p>
        </p:txBody>
      </p:sp>
      <p:sp>
        <p:nvSpPr>
          <p:cNvPr id="2" name="Title 1"/>
          <p:cNvSpPr>
            <a:spLocks noGrp="1"/>
          </p:cNvSpPr>
          <p:nvPr>
            <p:ph type="title"/>
          </p:nvPr>
        </p:nvSpPr>
        <p:spPr/>
        <p:txBody>
          <a:bodyPr/>
          <a:lstStyle/>
          <a:p>
            <a:r>
              <a:rPr lang="en-GB" dirty="0"/>
              <a:t>Why 123 Magic?</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4368" y="188640"/>
            <a:ext cx="914400" cy="66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Audio 3">
            <a:hlinkClick r:id="" action="ppaction://media"/>
            <a:extLst>
              <a:ext uri="{FF2B5EF4-FFF2-40B4-BE49-F238E27FC236}">
                <a16:creationId xmlns:a16="http://schemas.microsoft.com/office/drawing/2014/main" id="{82AEF88A-DE71-4B31-BB49-67190B65790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20040321"/>
      </p:ext>
    </p:extLst>
  </p:cSld>
  <p:clrMapOvr>
    <a:masterClrMapping/>
  </p:clrMapOvr>
  <mc:AlternateContent xmlns:mc="http://schemas.openxmlformats.org/markup-compatibility/2006" xmlns:p14="http://schemas.microsoft.com/office/powerpoint/2010/main">
    <mc:Choice Requires="p14">
      <p:transition spd="slow" p14:dur="2000" advTm="19654"/>
    </mc:Choice>
    <mc:Fallback xmlns="">
      <p:transition spd="slow" advTm="19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dirty="0"/>
              <a:t>Positive reinforcements</a:t>
            </a:r>
          </a:p>
          <a:p>
            <a:r>
              <a:rPr lang="en-GB" dirty="0"/>
              <a:t>Simple request or choices</a:t>
            </a:r>
          </a:p>
          <a:p>
            <a:r>
              <a:rPr lang="en-GB" dirty="0"/>
              <a:t>Timers</a:t>
            </a:r>
          </a:p>
          <a:p>
            <a:r>
              <a:rPr lang="en-GB" dirty="0"/>
              <a:t>Visual Rewards</a:t>
            </a:r>
          </a:p>
          <a:p>
            <a:r>
              <a:rPr lang="en-GB" dirty="0"/>
              <a:t>Consequences</a:t>
            </a:r>
          </a:p>
          <a:p>
            <a:r>
              <a:rPr lang="en-GB" dirty="0"/>
              <a:t>Individual charts </a:t>
            </a:r>
          </a:p>
          <a:p>
            <a:r>
              <a:rPr lang="en-GB" dirty="0"/>
              <a:t>Say their name first and then “Thank you” after the request.</a:t>
            </a:r>
          </a:p>
        </p:txBody>
      </p:sp>
      <p:sp>
        <p:nvSpPr>
          <p:cNvPr id="3" name="Title 2"/>
          <p:cNvSpPr>
            <a:spLocks noGrp="1"/>
          </p:cNvSpPr>
          <p:nvPr>
            <p:ph type="title"/>
          </p:nvPr>
        </p:nvSpPr>
        <p:spPr/>
        <p:txBody>
          <a:bodyPr>
            <a:normAutofit fontScale="90000"/>
          </a:bodyPr>
          <a:lstStyle/>
          <a:p>
            <a:r>
              <a:rPr lang="en-GB" dirty="0"/>
              <a:t>Tactics to encourage start behaviours.</a:t>
            </a:r>
          </a:p>
        </p:txBody>
      </p:sp>
      <p:pic>
        <p:nvPicPr>
          <p:cNvPr id="4" name="Audio 3">
            <a:hlinkClick r:id="" action="ppaction://media"/>
            <a:extLst>
              <a:ext uri="{FF2B5EF4-FFF2-40B4-BE49-F238E27FC236}">
                <a16:creationId xmlns:a16="http://schemas.microsoft.com/office/drawing/2014/main" id="{78202E28-AE85-496F-9DF1-D40CCA620F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634045707"/>
      </p:ext>
    </p:extLst>
  </p:cSld>
  <p:clrMapOvr>
    <a:masterClrMapping/>
  </p:clrMapOvr>
  <mc:AlternateContent xmlns:mc="http://schemas.openxmlformats.org/markup-compatibility/2006" xmlns:p14="http://schemas.microsoft.com/office/powerpoint/2010/main">
    <mc:Choice Requires="p14">
      <p:transition spd="slow" p14:dur="2000" advTm="58919"/>
    </mc:Choice>
    <mc:Fallback xmlns="">
      <p:transition spd="slow" advTm="589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NEVER take pasta away for stop behaviours.</a:t>
            </a:r>
          </a:p>
          <a:p>
            <a:r>
              <a:rPr lang="en-GB" dirty="0"/>
              <a:t>Reward pasta as often as possible.</a:t>
            </a:r>
          </a:p>
          <a:p>
            <a:r>
              <a:rPr lang="en-GB" dirty="0"/>
              <a:t>Ask the children to help come up with the pasta treat.</a:t>
            </a:r>
          </a:p>
          <a:p>
            <a:r>
              <a:rPr lang="en-GB" dirty="0"/>
              <a:t>It is nice to have what you are working towards displayed as a visual reminder.</a:t>
            </a:r>
          </a:p>
          <a:p>
            <a:r>
              <a:rPr lang="en-GB" dirty="0"/>
              <a:t>Give out lots of pasta to challenging children when you can.</a:t>
            </a:r>
          </a:p>
        </p:txBody>
      </p:sp>
      <p:sp>
        <p:nvSpPr>
          <p:cNvPr id="3" name="Title 2"/>
          <p:cNvSpPr>
            <a:spLocks noGrp="1"/>
          </p:cNvSpPr>
          <p:nvPr>
            <p:ph type="title"/>
          </p:nvPr>
        </p:nvSpPr>
        <p:spPr/>
        <p:txBody>
          <a:bodyPr/>
          <a:lstStyle/>
          <a:p>
            <a:r>
              <a:rPr lang="en-GB" dirty="0"/>
              <a:t>Pasta Pot</a:t>
            </a:r>
          </a:p>
        </p:txBody>
      </p:sp>
      <p:pic>
        <p:nvPicPr>
          <p:cNvPr id="4" name="Audio 3">
            <a:hlinkClick r:id="" action="ppaction://media"/>
            <a:extLst>
              <a:ext uri="{FF2B5EF4-FFF2-40B4-BE49-F238E27FC236}">
                <a16:creationId xmlns:a16="http://schemas.microsoft.com/office/drawing/2014/main" id="{C6147063-4A1C-4534-ACB6-A3002C82F3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016172092"/>
      </p:ext>
    </p:extLst>
  </p:cSld>
  <p:clrMapOvr>
    <a:masterClrMapping/>
  </p:clrMapOvr>
  <mc:AlternateContent xmlns:mc="http://schemas.openxmlformats.org/markup-compatibility/2006" xmlns:p14="http://schemas.microsoft.com/office/powerpoint/2010/main">
    <mc:Choice Requires="p14">
      <p:transition spd="slow" p14:dur="2000" advTm="41225"/>
    </mc:Choice>
    <mc:Fallback xmlns="">
      <p:transition spd="slow" advTm="41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833" y="2348880"/>
            <a:ext cx="7408333" cy="3450696"/>
          </a:xfrm>
        </p:spPr>
        <p:txBody>
          <a:bodyPr>
            <a:normAutofit fontScale="92500" lnSpcReduction="20000"/>
          </a:bodyPr>
          <a:lstStyle/>
          <a:p>
            <a:r>
              <a:rPr lang="en-GB" dirty="0"/>
              <a:t>Use 123 counting for all stop behaviours</a:t>
            </a:r>
          </a:p>
          <a:p>
            <a:r>
              <a:rPr lang="en-GB" dirty="0"/>
              <a:t>Remember the 2 rules</a:t>
            </a:r>
          </a:p>
          <a:p>
            <a:pPr marL="514350" indent="-514350">
              <a:buFont typeface="+mj-lt"/>
              <a:buAutoNum type="arabicPeriod"/>
            </a:pPr>
            <a:r>
              <a:rPr lang="en-GB" dirty="0">
                <a:solidFill>
                  <a:srgbClr val="00B050"/>
                </a:solidFill>
              </a:rPr>
              <a:t>NO TALKING</a:t>
            </a:r>
          </a:p>
          <a:p>
            <a:pPr marL="514350" indent="-514350">
              <a:buFont typeface="+mj-lt"/>
              <a:buAutoNum type="arabicPeriod"/>
            </a:pPr>
            <a:r>
              <a:rPr lang="en-GB" dirty="0">
                <a:solidFill>
                  <a:srgbClr val="00B050"/>
                </a:solidFill>
              </a:rPr>
              <a:t>NO EMOTION</a:t>
            </a:r>
          </a:p>
          <a:p>
            <a:r>
              <a:rPr lang="en-GB" dirty="0"/>
              <a:t>We do not say anything in between counts and we do not talk about it after time out.</a:t>
            </a:r>
          </a:p>
          <a:p>
            <a:pPr marL="0" indent="0" algn="ctr">
              <a:buNone/>
            </a:pPr>
            <a:endParaRPr lang="en-GB" dirty="0"/>
          </a:p>
          <a:p>
            <a:pPr marL="0" indent="0" algn="ctr">
              <a:buNone/>
            </a:pPr>
            <a:r>
              <a:rPr lang="en-GB" dirty="0"/>
              <a:t>Children feel inferior. They are smaller than you. They have less power than you and getting you upset and angry =POWER!</a:t>
            </a:r>
          </a:p>
          <a:p>
            <a:endParaRPr lang="en-GB" dirty="0"/>
          </a:p>
        </p:txBody>
      </p:sp>
      <p:sp>
        <p:nvSpPr>
          <p:cNvPr id="2" name="Title 1"/>
          <p:cNvSpPr>
            <a:spLocks noGrp="1"/>
          </p:cNvSpPr>
          <p:nvPr>
            <p:ph type="title"/>
          </p:nvPr>
        </p:nvSpPr>
        <p:spPr/>
        <p:txBody>
          <a:bodyPr/>
          <a:lstStyle/>
          <a:p>
            <a:r>
              <a:rPr lang="en-GB" dirty="0"/>
              <a:t>How to use 123 Counting</a:t>
            </a:r>
          </a:p>
        </p:txBody>
      </p:sp>
      <p:pic>
        <p:nvPicPr>
          <p:cNvPr id="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352" y="292879"/>
            <a:ext cx="914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EE669CCB-41A1-4BA7-BE9B-459905314D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483432295"/>
      </p:ext>
    </p:extLst>
  </p:cSld>
  <p:clrMapOvr>
    <a:masterClrMapping/>
  </p:clrMapOvr>
  <mc:AlternateContent xmlns:mc="http://schemas.openxmlformats.org/markup-compatibility/2006" xmlns:p14="http://schemas.microsoft.com/office/powerpoint/2010/main">
    <mc:Choice Requires="p14">
      <p:transition spd="slow" p14:dur="2000" advTm="61403"/>
    </mc:Choice>
    <mc:Fallback xmlns="">
      <p:transition spd="slow" advTm="61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Revisit STOP/START lists regularly</a:t>
            </a:r>
          </a:p>
          <a:p>
            <a:r>
              <a:rPr lang="en-GB" dirty="0"/>
              <a:t>Do not say anything before you start counting.</a:t>
            </a:r>
          </a:p>
          <a:p>
            <a:r>
              <a:rPr lang="en-GB" dirty="0"/>
              <a:t>Do not talk between counts (allow thinking time – so they can make choices about behaviour)</a:t>
            </a:r>
          </a:p>
          <a:p>
            <a:r>
              <a:rPr lang="en-GB" dirty="0"/>
              <a:t>Do not talk about it after thinking time! </a:t>
            </a:r>
          </a:p>
        </p:txBody>
      </p:sp>
      <p:sp>
        <p:nvSpPr>
          <p:cNvPr id="3" name="Title 2"/>
          <p:cNvSpPr>
            <a:spLocks noGrp="1"/>
          </p:cNvSpPr>
          <p:nvPr>
            <p:ph type="title"/>
          </p:nvPr>
        </p:nvSpPr>
        <p:spPr/>
        <p:txBody>
          <a:bodyPr/>
          <a:lstStyle/>
          <a:p>
            <a:r>
              <a:rPr lang="en-GB" dirty="0"/>
              <a:t>123 Counting</a:t>
            </a:r>
          </a:p>
        </p:txBody>
      </p:sp>
      <p:pic>
        <p:nvPicPr>
          <p:cNvPr id="4" name="Audio 3">
            <a:hlinkClick r:id="" action="ppaction://media"/>
            <a:extLst>
              <a:ext uri="{FF2B5EF4-FFF2-40B4-BE49-F238E27FC236}">
                <a16:creationId xmlns:a16="http://schemas.microsoft.com/office/drawing/2014/main" id="{648D71F3-28A6-4D99-A3AE-AEB7A083E1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10079549"/>
      </p:ext>
    </p:extLst>
  </p:cSld>
  <p:clrMapOvr>
    <a:masterClrMapping/>
  </p:clrMapOvr>
  <mc:AlternateContent xmlns:mc="http://schemas.openxmlformats.org/markup-compatibility/2006" xmlns:p14="http://schemas.microsoft.com/office/powerpoint/2010/main">
    <mc:Choice Requires="p14">
      <p:transition spd="slow" p14:dur="2000" advTm="25017"/>
    </mc:Choice>
    <mc:Fallback xmlns="">
      <p:transition spd="slow" advTm="25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If a child hits, kicks, spits or swears then it is an immediate 3 and they go straight to thinking time.</a:t>
            </a:r>
          </a:p>
          <a:p>
            <a:r>
              <a:rPr lang="en-GB" dirty="0"/>
              <a:t>After thinking time it is important to remind them of why they must not do those behaviours. </a:t>
            </a:r>
          </a:p>
          <a:p>
            <a:pPr marL="0" indent="0">
              <a:buNone/>
            </a:pPr>
            <a:r>
              <a:rPr lang="en-GB" dirty="0">
                <a:solidFill>
                  <a:srgbClr val="0070C0"/>
                </a:solidFill>
              </a:rPr>
              <a:t>At school parents are informed when children have had three 3s in a week. </a:t>
            </a:r>
          </a:p>
        </p:txBody>
      </p:sp>
      <p:sp>
        <p:nvSpPr>
          <p:cNvPr id="2" name="Title 1"/>
          <p:cNvSpPr>
            <a:spLocks noGrp="1"/>
          </p:cNvSpPr>
          <p:nvPr>
            <p:ph type="title"/>
          </p:nvPr>
        </p:nvSpPr>
        <p:spPr/>
        <p:txBody>
          <a:bodyPr/>
          <a:lstStyle/>
          <a:p>
            <a:r>
              <a:rPr lang="en-GB" dirty="0"/>
              <a:t>Immediate 3s</a:t>
            </a:r>
          </a:p>
        </p:txBody>
      </p:sp>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292879"/>
            <a:ext cx="914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E4C1D24E-11BB-4C90-90D1-F957214301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1240206942"/>
      </p:ext>
    </p:extLst>
  </p:cSld>
  <p:clrMapOvr>
    <a:masterClrMapping/>
  </p:clrMapOvr>
  <mc:AlternateContent xmlns:mc="http://schemas.openxmlformats.org/markup-compatibility/2006" xmlns:p14="http://schemas.microsoft.com/office/powerpoint/2010/main">
    <mc:Choice Requires="p14">
      <p:transition spd="slow" p14:dur="2000" advTm="25621"/>
    </mc:Choice>
    <mc:Fallback xmlns="">
      <p:transition spd="slow" advTm="256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009531DFDC404B9D152F7905FF9226" ma:contentTypeVersion="12" ma:contentTypeDescription="Create a new document." ma:contentTypeScope="" ma:versionID="3cbf85fba4f57a508c9364ce642ab744">
  <xsd:schema xmlns:xsd="http://www.w3.org/2001/XMLSchema" xmlns:xs="http://www.w3.org/2001/XMLSchema" xmlns:p="http://schemas.microsoft.com/office/2006/metadata/properties" xmlns:ns2="0ef13fec-4c8c-4359-80ba-e695612a0793" xmlns:ns3="fb22f720-3e8d-44eb-ac1d-9a276b4d62f5" targetNamespace="http://schemas.microsoft.com/office/2006/metadata/properties" ma:root="true" ma:fieldsID="d748bc15dd4e7be47a5fd311a8ebab64" ns2:_="" ns3:_="">
    <xsd:import namespace="0ef13fec-4c8c-4359-80ba-e695612a0793"/>
    <xsd:import namespace="fb22f720-3e8d-44eb-ac1d-9a276b4d62f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f13fec-4c8c-4359-80ba-e695612a079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22f720-3e8d-44eb-ac1d-9a276b4d62f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B55E92-8F96-4DB6-99AF-971DC03B5B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f13fec-4c8c-4359-80ba-e695612a0793"/>
    <ds:schemaRef ds:uri="fb22f720-3e8d-44eb-ac1d-9a276b4d6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2AE69-2EE5-4187-A360-2B96A0CB456A}">
  <ds:schemaRefs>
    <ds:schemaRef ds:uri="http://schemas.microsoft.com/sharepoint/events"/>
  </ds:schemaRefs>
</ds:datastoreItem>
</file>

<file path=customXml/itemProps3.xml><?xml version="1.0" encoding="utf-8"?>
<ds:datastoreItem xmlns:ds="http://schemas.openxmlformats.org/officeDocument/2006/customXml" ds:itemID="{B5D638E0-6015-4F7F-A1B0-79F64AECBA46}">
  <ds:schemaRefs>
    <ds:schemaRef ds:uri="http://schemas.microsoft.com/sharepoint/v3/contenttype/forms"/>
  </ds:schemaRefs>
</ds:datastoreItem>
</file>

<file path=customXml/itemProps4.xml><?xml version="1.0" encoding="utf-8"?>
<ds:datastoreItem xmlns:ds="http://schemas.openxmlformats.org/officeDocument/2006/customXml" ds:itemID="{5964DF18-865D-42D2-99D3-347BB77CC7F9}">
  <ds:schemaRefs>
    <ds:schemaRef ds:uri="fb22f720-3e8d-44eb-ac1d-9a276b4d62f5"/>
    <ds:schemaRef ds:uri="http://www.w3.org/XML/1998/namespace"/>
    <ds:schemaRef ds:uri="http://schemas.microsoft.com/office/2006/documentManagement/types"/>
    <ds:schemaRef ds:uri="0ef13fec-4c8c-4359-80ba-e695612a0793"/>
    <ds:schemaRef ds:uri="http://schemas.microsoft.com/office/infopath/2007/PartnerControls"/>
    <ds:schemaRef ds:uri="http://purl.org/dc/terms/"/>
    <ds:schemaRef ds:uri="http://purl.org/dc/elements/1.1/"/>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Waveform</Template>
  <TotalTime>11452</TotalTime>
  <Words>776</Words>
  <Application>Microsoft Office PowerPoint</Application>
  <PresentationFormat>On-screen Show (4:3)</PresentationFormat>
  <Paragraphs>83</Paragraphs>
  <Slides>13</Slides>
  <Notes>5</Notes>
  <HiddenSlides>0</HiddenSlides>
  <MMClips>13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Candara</vt:lpstr>
      <vt:lpstr>Symbol</vt:lpstr>
      <vt:lpstr>Waveform</vt:lpstr>
      <vt:lpstr>1,2,3 Magic</vt:lpstr>
      <vt:lpstr>PowerPoint Presentation</vt:lpstr>
      <vt:lpstr>123 Magic</vt:lpstr>
      <vt:lpstr>Why 123 Magic?</vt:lpstr>
      <vt:lpstr>Tactics to encourage start behaviours.</vt:lpstr>
      <vt:lpstr>Pasta Pot</vt:lpstr>
      <vt:lpstr>How to use 123 Counting</vt:lpstr>
      <vt:lpstr>123 Counting</vt:lpstr>
      <vt:lpstr>Immediate 3s</vt:lpstr>
      <vt:lpstr>Thinking time alternatives</vt:lpstr>
      <vt:lpstr>Reminders</vt:lpstr>
      <vt:lpstr>Why does it work?</vt:lpstr>
      <vt:lpstr>If you have any further questions or need further support please get in touch.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 Magic</dc:title>
  <dc:creator>Haley Holmes</dc:creator>
  <cp:lastModifiedBy>Danielle Benyon-Payne</cp:lastModifiedBy>
  <cp:revision>17</cp:revision>
  <dcterms:created xsi:type="dcterms:W3CDTF">2017-01-26T09:23:40Z</dcterms:created>
  <dcterms:modified xsi:type="dcterms:W3CDTF">2021-05-12T11:08:28Z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0x010100C8009531DFDC404B9D152F7905FF9226</vt:lpwstr>
  </property>
</Properties>
</file>