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4"/>
  </p:sldMasterIdLst>
  <p:notesMasterIdLst>
    <p:notesMasterId r:id="rId6"/>
  </p:notesMasterIdLst>
  <p:sldIdLst>
    <p:sldId id="26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68" autoAdjust="0"/>
    <p:restoredTop sz="95903"/>
  </p:normalViewPr>
  <p:slideViewPr>
    <p:cSldViewPr snapToGrid="0" snapToObjects="1">
      <p:cViewPr>
        <p:scale>
          <a:sx n="80" d="100"/>
          <a:sy n="80" d="100"/>
        </p:scale>
        <p:origin x="570" y="-4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19AAF0-289E-4F0A-8424-1234BE8D046F}" type="datetimeFigureOut">
              <a:rPr lang="en-US" smtClean="0"/>
              <a:t>2/15/2025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244445-F2D7-4D46-AA4D-FA1761582458}" type="slidenum">
              <a:rPr lang="en-US" smtClean="0"/>
              <a:t>‹#›</a:t>
            </a:fld>
            <a:endParaRPr lang="en-US"/>
          </a:p>
        </p:txBody>
      </p:sp>
    </p:spTree>
    <p:extLst>
      <p:ext uri="{BB962C8B-B14F-4D97-AF65-F5344CB8AC3E}">
        <p14:creationId xmlns:p14="http://schemas.microsoft.com/office/powerpoint/2010/main" val="159785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44445-F2D7-4D46-AA4D-FA1761582458}" type="slidenum">
              <a:rPr lang="en-US" smtClean="0"/>
              <a:t>1</a:t>
            </a:fld>
            <a:endParaRPr lang="en-US"/>
          </a:p>
        </p:txBody>
      </p:sp>
    </p:spTree>
    <p:extLst>
      <p:ext uri="{BB962C8B-B14F-4D97-AF65-F5344CB8AC3E}">
        <p14:creationId xmlns:p14="http://schemas.microsoft.com/office/powerpoint/2010/main" val="3100853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74AAD-293A-204F-9B0B-F10F3511C5C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0DC4F38-2A51-2146-BF15-5585CA9D50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82D323B-E97E-674C-B29C-025B58FBF4FA}"/>
              </a:ext>
            </a:extLst>
          </p:cNvPr>
          <p:cNvSpPr>
            <a:spLocks noGrp="1"/>
          </p:cNvSpPr>
          <p:nvPr>
            <p:ph type="dt" sz="half" idx="10"/>
          </p:nvPr>
        </p:nvSpPr>
        <p:spPr/>
        <p:txBody>
          <a:bodyPr/>
          <a:lstStyle/>
          <a:p>
            <a:fld id="{B61BEF0D-F0BB-DE4B-95CE-6DB70DBA9567}" type="datetimeFigureOut">
              <a:rPr lang="en-US" smtClean="0"/>
              <a:pPr/>
              <a:t>2/15/2025</a:t>
            </a:fld>
            <a:endParaRPr lang="en-US" dirty="0"/>
          </a:p>
        </p:txBody>
      </p:sp>
      <p:sp>
        <p:nvSpPr>
          <p:cNvPr id="5" name="Footer Placeholder 4">
            <a:extLst>
              <a:ext uri="{FF2B5EF4-FFF2-40B4-BE49-F238E27FC236}">
                <a16:creationId xmlns:a16="http://schemas.microsoft.com/office/drawing/2014/main" id="{1BF1D89A-F39F-8C41-8A08-7608DA2105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0DB1E6-04FD-DA46-A069-3FFBA931519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7799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7FE05-C301-2C4B-880B-D4E7339A782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A406F9C-B9BA-7049-9368-B81DEB0C951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E2F8AF1-8152-8448-828E-272EFA231201}"/>
              </a:ext>
            </a:extLst>
          </p:cNvPr>
          <p:cNvSpPr>
            <a:spLocks noGrp="1"/>
          </p:cNvSpPr>
          <p:nvPr>
            <p:ph type="dt" sz="half" idx="10"/>
          </p:nvPr>
        </p:nvSpPr>
        <p:spPr/>
        <p:txBody>
          <a:bodyPr/>
          <a:lstStyle/>
          <a:p>
            <a:fld id="{55C6B4A9-1611-4792-9094-5F34BCA07E0B}" type="datetimeFigureOut">
              <a:rPr lang="en-US" smtClean="0"/>
              <a:t>2/15/2025</a:t>
            </a:fld>
            <a:endParaRPr lang="en-US" dirty="0"/>
          </a:p>
        </p:txBody>
      </p:sp>
      <p:sp>
        <p:nvSpPr>
          <p:cNvPr id="5" name="Footer Placeholder 4">
            <a:extLst>
              <a:ext uri="{FF2B5EF4-FFF2-40B4-BE49-F238E27FC236}">
                <a16:creationId xmlns:a16="http://schemas.microsoft.com/office/drawing/2014/main" id="{0D55A602-F775-FC45-9405-C836CEFA9E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50A59F-45D2-D644-9185-6B363A4EFDE5}"/>
              </a:ext>
            </a:extLst>
          </p:cNvPr>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929227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AFDA52-9D1A-3544-B0A9-D3FCD721E38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12A1E02-950D-BA41-8A6E-83A5A9431FF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CFB1DA9-2178-4343-8AF9-D74004BA4723}"/>
              </a:ext>
            </a:extLst>
          </p:cNvPr>
          <p:cNvSpPr>
            <a:spLocks noGrp="1"/>
          </p:cNvSpPr>
          <p:nvPr>
            <p:ph type="dt" sz="half" idx="10"/>
          </p:nvPr>
        </p:nvSpPr>
        <p:spPr/>
        <p:txBody>
          <a:bodyPr/>
          <a:lstStyle/>
          <a:p>
            <a:fld id="{B61BEF0D-F0BB-DE4B-95CE-6DB70DBA9567}" type="datetimeFigureOut">
              <a:rPr lang="en-US" smtClean="0"/>
              <a:pPr/>
              <a:t>2/15/2025</a:t>
            </a:fld>
            <a:endParaRPr lang="en-US" dirty="0"/>
          </a:p>
        </p:txBody>
      </p:sp>
      <p:sp>
        <p:nvSpPr>
          <p:cNvPr id="5" name="Footer Placeholder 4">
            <a:extLst>
              <a:ext uri="{FF2B5EF4-FFF2-40B4-BE49-F238E27FC236}">
                <a16:creationId xmlns:a16="http://schemas.microsoft.com/office/drawing/2014/main" id="{A258DABE-6239-CE49-8243-B8821E9DDF1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B0DCB3E-19FB-4C44-A234-3866C9679E3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63272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A68C2-82EE-AE45-94AB-760F822F042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4DF7C4F-6618-554E-930D-829090B4137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2592B9A-E056-0C49-8799-447BF5018A96}"/>
              </a:ext>
            </a:extLst>
          </p:cNvPr>
          <p:cNvSpPr>
            <a:spLocks noGrp="1"/>
          </p:cNvSpPr>
          <p:nvPr>
            <p:ph type="dt" sz="half" idx="10"/>
          </p:nvPr>
        </p:nvSpPr>
        <p:spPr/>
        <p:txBody>
          <a:bodyPr/>
          <a:lstStyle/>
          <a:p>
            <a:fld id="{B61BEF0D-F0BB-DE4B-95CE-6DB70DBA9567}" type="datetimeFigureOut">
              <a:rPr lang="en-US" smtClean="0"/>
              <a:pPr/>
              <a:t>2/15/2025</a:t>
            </a:fld>
            <a:endParaRPr lang="en-US" dirty="0"/>
          </a:p>
        </p:txBody>
      </p:sp>
      <p:sp>
        <p:nvSpPr>
          <p:cNvPr id="5" name="Footer Placeholder 4">
            <a:extLst>
              <a:ext uri="{FF2B5EF4-FFF2-40B4-BE49-F238E27FC236}">
                <a16:creationId xmlns:a16="http://schemas.microsoft.com/office/drawing/2014/main" id="{EC92D7EF-BB92-E34E-9B8D-8C1398EA61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DFBE291-4A2E-2649-8343-98157D081E9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9744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421D4-EA99-F04C-8A5A-79DD754EDE5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E475150-C965-E34E-835B-799B248C4D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1EF55CB-4709-8F4A-BD60-E182B3839702}"/>
              </a:ext>
            </a:extLst>
          </p:cNvPr>
          <p:cNvSpPr>
            <a:spLocks noGrp="1"/>
          </p:cNvSpPr>
          <p:nvPr>
            <p:ph type="dt" sz="half" idx="10"/>
          </p:nvPr>
        </p:nvSpPr>
        <p:spPr/>
        <p:txBody>
          <a:bodyPr/>
          <a:lstStyle/>
          <a:p>
            <a:fld id="{B61BEF0D-F0BB-DE4B-95CE-6DB70DBA9567}" type="datetimeFigureOut">
              <a:rPr lang="en-US" smtClean="0"/>
              <a:pPr/>
              <a:t>2/15/2025</a:t>
            </a:fld>
            <a:endParaRPr lang="en-US" dirty="0"/>
          </a:p>
        </p:txBody>
      </p:sp>
      <p:sp>
        <p:nvSpPr>
          <p:cNvPr id="5" name="Footer Placeholder 4">
            <a:extLst>
              <a:ext uri="{FF2B5EF4-FFF2-40B4-BE49-F238E27FC236}">
                <a16:creationId xmlns:a16="http://schemas.microsoft.com/office/drawing/2014/main" id="{5C8650E5-A575-5F4F-8F2E-25BB7710F5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614487C-5E75-1B4C-BFB7-2DBF39C40CA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629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EC438-EC12-B943-A403-D8D999F8312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1965E07-B6BB-3947-B295-BB0377E1EDA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4A46811-EF0A-2240-8D48-9208658AC57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0FA7849-9762-E849-9A7C-5511A1D59FE4}"/>
              </a:ext>
            </a:extLst>
          </p:cNvPr>
          <p:cNvSpPr>
            <a:spLocks noGrp="1"/>
          </p:cNvSpPr>
          <p:nvPr>
            <p:ph type="dt" sz="half" idx="10"/>
          </p:nvPr>
        </p:nvSpPr>
        <p:spPr/>
        <p:txBody>
          <a:bodyPr/>
          <a:lstStyle/>
          <a:p>
            <a:fld id="{EB712588-04B1-427B-82EE-E8DB90309F08}" type="datetimeFigureOut">
              <a:rPr lang="en-US" smtClean="0"/>
              <a:t>2/15/2025</a:t>
            </a:fld>
            <a:endParaRPr lang="en-US" dirty="0"/>
          </a:p>
        </p:txBody>
      </p:sp>
      <p:sp>
        <p:nvSpPr>
          <p:cNvPr id="6" name="Footer Placeholder 5">
            <a:extLst>
              <a:ext uri="{FF2B5EF4-FFF2-40B4-BE49-F238E27FC236}">
                <a16:creationId xmlns:a16="http://schemas.microsoft.com/office/drawing/2014/main" id="{8D5B1F93-9920-F440-B263-8D968F8E921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D36203B-29EF-0F4D-B914-146DF49821A7}"/>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321774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FB0BE-3F2D-3E48-9BCE-C2134F74A1F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711C4A6-68A4-E848-9F65-F274D6964B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5AAA0C8-DC39-DA49-AF8C-CAA593360CA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0B231B2-615C-894F-9407-5FE5DE397D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78B5831-4DB1-1F40-B7AA-D7FDEF0717F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B532F85-1F94-9043-9A35-3C938C267FDC}"/>
              </a:ext>
            </a:extLst>
          </p:cNvPr>
          <p:cNvSpPr>
            <a:spLocks noGrp="1"/>
          </p:cNvSpPr>
          <p:nvPr>
            <p:ph type="dt" sz="half" idx="10"/>
          </p:nvPr>
        </p:nvSpPr>
        <p:spPr/>
        <p:txBody>
          <a:bodyPr/>
          <a:lstStyle/>
          <a:p>
            <a:fld id="{B61BEF0D-F0BB-DE4B-95CE-6DB70DBA9567}" type="datetimeFigureOut">
              <a:rPr lang="en-US" smtClean="0"/>
              <a:pPr/>
              <a:t>2/15/2025</a:t>
            </a:fld>
            <a:endParaRPr lang="en-US" dirty="0"/>
          </a:p>
        </p:txBody>
      </p:sp>
      <p:sp>
        <p:nvSpPr>
          <p:cNvPr id="8" name="Footer Placeholder 7">
            <a:extLst>
              <a:ext uri="{FF2B5EF4-FFF2-40B4-BE49-F238E27FC236}">
                <a16:creationId xmlns:a16="http://schemas.microsoft.com/office/drawing/2014/main" id="{A13CC22C-4289-C34A-8B20-EE25C391D6F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FDCA8AC-E705-F148-96D6-33875D42540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7781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B6CEC-0D9F-D544-87BD-5ECAA466220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7B155BE-074F-4A40-8A95-9E9C7F272859}"/>
              </a:ext>
            </a:extLst>
          </p:cNvPr>
          <p:cNvSpPr>
            <a:spLocks noGrp="1"/>
          </p:cNvSpPr>
          <p:nvPr>
            <p:ph type="dt" sz="half" idx="10"/>
          </p:nvPr>
        </p:nvSpPr>
        <p:spPr/>
        <p:txBody>
          <a:bodyPr/>
          <a:lstStyle/>
          <a:p>
            <a:fld id="{B61BEF0D-F0BB-DE4B-95CE-6DB70DBA9567}" type="datetimeFigureOut">
              <a:rPr lang="en-US" smtClean="0"/>
              <a:pPr/>
              <a:t>2/15/2025</a:t>
            </a:fld>
            <a:endParaRPr lang="en-US" dirty="0"/>
          </a:p>
        </p:txBody>
      </p:sp>
      <p:sp>
        <p:nvSpPr>
          <p:cNvPr id="4" name="Footer Placeholder 3">
            <a:extLst>
              <a:ext uri="{FF2B5EF4-FFF2-40B4-BE49-F238E27FC236}">
                <a16:creationId xmlns:a16="http://schemas.microsoft.com/office/drawing/2014/main" id="{09C896DB-506C-5647-B64A-20129A664E7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58DC14D-6F9D-064E-9567-15DB0BF99FD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9268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EF6BEB-0F63-5F41-9E91-2DAAF36EAE0F}"/>
              </a:ext>
            </a:extLst>
          </p:cNvPr>
          <p:cNvSpPr>
            <a:spLocks noGrp="1"/>
          </p:cNvSpPr>
          <p:nvPr>
            <p:ph type="dt" sz="half" idx="10"/>
          </p:nvPr>
        </p:nvSpPr>
        <p:spPr/>
        <p:txBody>
          <a:bodyPr/>
          <a:lstStyle/>
          <a:p>
            <a:fld id="{B61BEF0D-F0BB-DE4B-95CE-6DB70DBA9567}" type="datetimeFigureOut">
              <a:rPr lang="en-US" smtClean="0"/>
              <a:pPr/>
              <a:t>2/15/2025</a:t>
            </a:fld>
            <a:endParaRPr lang="en-US" dirty="0"/>
          </a:p>
        </p:txBody>
      </p:sp>
      <p:sp>
        <p:nvSpPr>
          <p:cNvPr id="3" name="Footer Placeholder 2">
            <a:extLst>
              <a:ext uri="{FF2B5EF4-FFF2-40B4-BE49-F238E27FC236}">
                <a16:creationId xmlns:a16="http://schemas.microsoft.com/office/drawing/2014/main" id="{5D70B466-A1CB-8B4C-B40D-F1FA89106B5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2517A92-CD5F-4547-9BC0-A5CB450B606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0620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3F085-9D28-9F45-BDBD-2A8B04FB489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8115E25-2C1D-A14A-B32B-6A013E4140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579BDE7-2D85-B34F-B183-0D1B4B19C7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8047559-71E2-9442-944E-A4EF2C3EE6DE}"/>
              </a:ext>
            </a:extLst>
          </p:cNvPr>
          <p:cNvSpPr>
            <a:spLocks noGrp="1"/>
          </p:cNvSpPr>
          <p:nvPr>
            <p:ph type="dt" sz="half" idx="10"/>
          </p:nvPr>
        </p:nvSpPr>
        <p:spPr/>
        <p:txBody>
          <a:bodyPr/>
          <a:lstStyle/>
          <a:p>
            <a:fld id="{42A54C80-263E-416B-A8E0-580EDEADCBDC}" type="datetimeFigureOut">
              <a:rPr lang="en-US" smtClean="0"/>
              <a:t>2/15/2025</a:t>
            </a:fld>
            <a:endParaRPr lang="en-US" dirty="0"/>
          </a:p>
        </p:txBody>
      </p:sp>
      <p:sp>
        <p:nvSpPr>
          <p:cNvPr id="6" name="Footer Placeholder 5">
            <a:extLst>
              <a:ext uri="{FF2B5EF4-FFF2-40B4-BE49-F238E27FC236}">
                <a16:creationId xmlns:a16="http://schemas.microsoft.com/office/drawing/2014/main" id="{3246420D-846E-D947-9989-270929D74EF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01A711-C25E-C84C-A740-C71EBA5F79A4}"/>
              </a:ext>
            </a:extLst>
          </p:cNvPr>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37462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53820-81CA-9049-B46E-6A574464B3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8F9C22C-F4E4-B64D-9B03-A924D0236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AE12C6-3169-A945-ABEC-6A646429F9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4203781-DAA3-4D4E-9100-CD8F7A9B52B2}"/>
              </a:ext>
            </a:extLst>
          </p:cNvPr>
          <p:cNvSpPr>
            <a:spLocks noGrp="1"/>
          </p:cNvSpPr>
          <p:nvPr>
            <p:ph type="dt" sz="half" idx="10"/>
          </p:nvPr>
        </p:nvSpPr>
        <p:spPr/>
        <p:txBody>
          <a:bodyPr/>
          <a:lstStyle/>
          <a:p>
            <a:fld id="{B61BEF0D-F0BB-DE4B-95CE-6DB70DBA9567}" type="datetimeFigureOut">
              <a:rPr lang="en-US" smtClean="0"/>
              <a:pPr/>
              <a:t>2/15/2025</a:t>
            </a:fld>
            <a:endParaRPr lang="en-US" dirty="0"/>
          </a:p>
        </p:txBody>
      </p:sp>
      <p:sp>
        <p:nvSpPr>
          <p:cNvPr id="6" name="Footer Placeholder 5">
            <a:extLst>
              <a:ext uri="{FF2B5EF4-FFF2-40B4-BE49-F238E27FC236}">
                <a16:creationId xmlns:a16="http://schemas.microsoft.com/office/drawing/2014/main" id="{227C9F3D-B121-C74E-A4AB-1CF36530172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1860371-6AEE-CD4C-8B35-C0DCE7216E8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4765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5166CA-F0D8-9440-A9AC-C19885BB89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8F8BAC6-9BEF-AF4A-9393-28958EED35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41520B7-4C19-B84C-A4DC-63AF3178CD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2/15/2025</a:t>
            </a:fld>
            <a:endParaRPr lang="en-US" dirty="0"/>
          </a:p>
        </p:txBody>
      </p:sp>
      <p:sp>
        <p:nvSpPr>
          <p:cNvPr id="5" name="Footer Placeholder 4">
            <a:extLst>
              <a:ext uri="{FF2B5EF4-FFF2-40B4-BE49-F238E27FC236}">
                <a16:creationId xmlns:a16="http://schemas.microsoft.com/office/drawing/2014/main" id="{DA402445-04B9-6744-97DA-CC3B433F81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F128F11-8D24-A341-A46E-C9689F8FF9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752406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tmp"/><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tmp"/><Relationship Id="rId19" Type="http://schemas.openxmlformats.org/officeDocument/2006/relationships/image" Target="cid:EF1387B3-7D4D-4646-B4EF-88FF2A54830B" TargetMode="External"/><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3" cstate="print">
            <a:extLst>
              <a:ext uri="{28A0092B-C50C-407E-A947-70E740481C1C}">
                <a14:useLocalDpi xmlns:a14="http://schemas.microsoft.com/office/drawing/2010/main" val="0"/>
              </a:ext>
            </a:extLst>
          </a:blip>
          <a:srcRect l="3689"/>
          <a:stretch/>
        </p:blipFill>
        <p:spPr>
          <a:xfrm>
            <a:off x="-9236" y="-94268"/>
            <a:ext cx="2593410" cy="1266998"/>
          </a:xfrm>
          <a:prstGeom prst="rect">
            <a:avLst/>
          </a:prstGeom>
        </p:spPr>
      </p:pic>
      <p:pic>
        <p:nvPicPr>
          <p:cNvPr id="29" name="Picture 28"/>
          <p:cNvPicPr>
            <a:picLocks noChangeAspect="1"/>
          </p:cNvPicPr>
          <p:nvPr/>
        </p:nvPicPr>
        <p:blipFill rotWithShape="1">
          <a:blip r:embed="rId3" cstate="print">
            <a:extLst>
              <a:ext uri="{28A0092B-C50C-407E-A947-70E740481C1C}">
                <a14:useLocalDpi xmlns:a14="http://schemas.microsoft.com/office/drawing/2010/main" val="0"/>
              </a:ext>
            </a:extLst>
          </a:blip>
          <a:srcRect l="10618"/>
          <a:stretch/>
        </p:blipFill>
        <p:spPr>
          <a:xfrm flipH="1">
            <a:off x="2567143" y="0"/>
            <a:ext cx="2468684" cy="1266998"/>
          </a:xfrm>
          <a:prstGeom prst="rect">
            <a:avLst/>
          </a:prstGeom>
        </p:spPr>
      </p:pic>
      <p:graphicFrame>
        <p:nvGraphicFramePr>
          <p:cNvPr id="11" name="Table 10">
            <a:extLst>
              <a:ext uri="{FF2B5EF4-FFF2-40B4-BE49-F238E27FC236}">
                <a16:creationId xmlns:a16="http://schemas.microsoft.com/office/drawing/2014/main" id="{E73D58C9-A20F-4C5A-9E61-C97F82EFC4FE}"/>
              </a:ext>
            </a:extLst>
          </p:cNvPr>
          <p:cNvGraphicFramePr>
            <a:graphicFrameLocks noGrp="1"/>
          </p:cNvGraphicFramePr>
          <p:nvPr/>
        </p:nvGraphicFramePr>
        <p:xfrm>
          <a:off x="148024" y="4680158"/>
          <a:ext cx="4564276" cy="2006731"/>
        </p:xfrm>
        <a:graphic>
          <a:graphicData uri="http://schemas.openxmlformats.org/drawingml/2006/table">
            <a:tbl>
              <a:tblPr firstRow="1" bandRow="1">
                <a:tableStyleId>{5C22544A-7EE6-4342-B048-85BDC9FD1C3A}</a:tableStyleId>
              </a:tblPr>
              <a:tblGrid>
                <a:gridCol w="1402102">
                  <a:extLst>
                    <a:ext uri="{9D8B030D-6E8A-4147-A177-3AD203B41FA5}">
                      <a16:colId xmlns:a16="http://schemas.microsoft.com/office/drawing/2014/main" val="2629227733"/>
                    </a:ext>
                  </a:extLst>
                </a:gridCol>
                <a:gridCol w="1637211">
                  <a:extLst>
                    <a:ext uri="{9D8B030D-6E8A-4147-A177-3AD203B41FA5}">
                      <a16:colId xmlns:a16="http://schemas.microsoft.com/office/drawing/2014/main" val="3112175549"/>
                    </a:ext>
                  </a:extLst>
                </a:gridCol>
                <a:gridCol w="1524963">
                  <a:extLst>
                    <a:ext uri="{9D8B030D-6E8A-4147-A177-3AD203B41FA5}">
                      <a16:colId xmlns:a16="http://schemas.microsoft.com/office/drawing/2014/main" val="2976144957"/>
                    </a:ext>
                  </a:extLst>
                </a:gridCol>
              </a:tblGrid>
              <a:tr h="2006731">
                <a:tc>
                  <a:txBody>
                    <a:bodyPr/>
                    <a:lstStyle/>
                    <a:p>
                      <a:pPr algn="ctr"/>
                      <a:r>
                        <a:rPr lang="en-GB" sz="1100" b="0" dirty="0">
                          <a:solidFill>
                            <a:schemeClr val="tx1"/>
                          </a:solidFill>
                          <a:latin typeface="Comic Sans MS" panose="030F0702030302020204" pitchFamily="66" charset="0"/>
                        </a:rPr>
                        <a:t>Read your reading book and retell the story.</a:t>
                      </a:r>
                    </a:p>
                    <a:p>
                      <a:pPr algn="ctr"/>
                      <a:r>
                        <a:rPr lang="en-GB" sz="1100" b="0" dirty="0">
                          <a:solidFill>
                            <a:schemeClr val="tx1"/>
                          </a:solidFill>
                          <a:latin typeface="Comic Sans MS" panose="030F0702030302020204" pitchFamily="66" charset="0"/>
                        </a:rPr>
                        <a:t>Answer questions about the story</a:t>
                      </a:r>
                      <a:r>
                        <a:rPr lang="en-GB" sz="1300" b="0" dirty="0">
                          <a:solidFill>
                            <a:schemeClr val="tx1"/>
                          </a:solidFill>
                          <a:latin typeface="Comic Sans MS" panose="030F0702030302020204" pitchFamily="66"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E1F3"/>
                    </a:solidFill>
                  </a:tcPr>
                </a:tc>
                <a:tc>
                  <a:txBody>
                    <a:bodyPr/>
                    <a:lstStyle/>
                    <a:p>
                      <a:pPr algn="ctr"/>
                      <a:r>
                        <a:rPr lang="en-GB" sz="1100" b="0" dirty="0">
                          <a:solidFill>
                            <a:schemeClr val="tx1"/>
                          </a:solidFill>
                          <a:latin typeface="Comic Sans MS" panose="030F0702030302020204" pitchFamily="66" charset="0"/>
                        </a:rPr>
                        <a:t>Practise reading and writing the sight words that we send home each week.</a:t>
                      </a:r>
                    </a:p>
                    <a:p>
                      <a:pPr algn="ctr"/>
                      <a:endParaRPr lang="en-GB" sz="1600"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E1F3"/>
                    </a:solidFill>
                  </a:tcPr>
                </a:tc>
                <a:tc>
                  <a:txBody>
                    <a:bodyPr/>
                    <a:lstStyle/>
                    <a:p>
                      <a:pPr algn="ctr"/>
                      <a:r>
                        <a:rPr lang="en-GB" sz="1100" b="0" dirty="0">
                          <a:solidFill>
                            <a:schemeClr val="tx1"/>
                          </a:solidFill>
                          <a:latin typeface="Comic Sans MS" panose="030F0702030302020204" pitchFamily="66" charset="0"/>
                        </a:rPr>
                        <a:t>Can you say the sounds of the letters that we send home each week?</a:t>
                      </a:r>
                    </a:p>
                    <a:p>
                      <a:pPr algn="ctr"/>
                      <a:endParaRPr lang="en-GB" sz="1600"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E1F3"/>
                    </a:solidFill>
                  </a:tcPr>
                </a:tc>
                <a:extLst>
                  <a:ext uri="{0D108BD9-81ED-4DB2-BD59-A6C34878D82A}">
                    <a16:rowId xmlns:a16="http://schemas.microsoft.com/office/drawing/2014/main" val="3605032515"/>
                  </a:ext>
                </a:extLst>
              </a:tr>
            </a:tbl>
          </a:graphicData>
        </a:graphic>
      </p:graphicFrame>
      <p:sp>
        <p:nvSpPr>
          <p:cNvPr id="14" name="TextBox 13">
            <a:extLst>
              <a:ext uri="{FF2B5EF4-FFF2-40B4-BE49-F238E27FC236}">
                <a16:creationId xmlns:a16="http://schemas.microsoft.com/office/drawing/2014/main" id="{D8075169-53A1-4F58-ABD9-481F02CEFA61}"/>
              </a:ext>
            </a:extLst>
          </p:cNvPr>
          <p:cNvSpPr txBox="1"/>
          <p:nvPr/>
        </p:nvSpPr>
        <p:spPr>
          <a:xfrm>
            <a:off x="1573076" y="4214645"/>
            <a:ext cx="1975486" cy="400110"/>
          </a:xfrm>
          <a:prstGeom prst="rect">
            <a:avLst/>
          </a:prstGeom>
          <a:noFill/>
        </p:spPr>
        <p:txBody>
          <a:bodyPr wrap="square" rtlCol="0">
            <a:spAutoFit/>
          </a:bodyPr>
          <a:lstStyle/>
          <a:p>
            <a:pPr algn="ctr"/>
            <a:r>
              <a:rPr lang="en-GB" sz="1000" b="1" dirty="0">
                <a:latin typeface="Comic Sans MS" panose="030F0702030302020204" pitchFamily="66" charset="0"/>
              </a:rPr>
              <a:t>Mrs Holmes’ and Mrs Coplin’s weekly challenge</a:t>
            </a:r>
          </a:p>
        </p:txBody>
      </p:sp>
      <p:pic>
        <p:nvPicPr>
          <p:cNvPr id="18" name="Picture 3">
            <a:extLst>
              <a:ext uri="{FF2B5EF4-FFF2-40B4-BE49-F238E27FC236}">
                <a16:creationId xmlns:a16="http://schemas.microsoft.com/office/drawing/2014/main" id="{F0E49033-F58F-40E0-B9BF-98FAA714A2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38" y="3793204"/>
            <a:ext cx="826599" cy="826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a:extLst>
              <a:ext uri="{FF2B5EF4-FFF2-40B4-BE49-F238E27FC236}">
                <a16:creationId xmlns:a16="http://schemas.microsoft.com/office/drawing/2014/main" id="{6E602201-DF1E-43AF-B2D2-21C60F773F6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671" t="13994"/>
          <a:stretch/>
        </p:blipFill>
        <p:spPr bwMode="auto">
          <a:xfrm>
            <a:off x="4003376" y="3851088"/>
            <a:ext cx="664614" cy="654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Speech Bubble: Rectangle with Corners Rounded 21">
            <a:extLst>
              <a:ext uri="{FF2B5EF4-FFF2-40B4-BE49-F238E27FC236}">
                <a16:creationId xmlns:a16="http://schemas.microsoft.com/office/drawing/2014/main" id="{1C0550D6-E968-4F39-BD1F-7FBCDFDECA9D}"/>
              </a:ext>
            </a:extLst>
          </p:cNvPr>
          <p:cNvSpPr/>
          <p:nvPr/>
        </p:nvSpPr>
        <p:spPr>
          <a:xfrm>
            <a:off x="929359" y="3672606"/>
            <a:ext cx="3098519" cy="422843"/>
          </a:xfrm>
          <a:prstGeom prst="wedgeRoundRectCallout">
            <a:avLst>
              <a:gd name="adj1" fmla="val 39534"/>
              <a:gd name="adj2" fmla="val 95866"/>
              <a:gd name="adj3" fmla="val 16667"/>
            </a:avLst>
          </a:prstGeom>
          <a:solidFill>
            <a:srgbClr val="CDE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omic Sans MS" panose="030F0702030302020204" pitchFamily="66" charset="0"/>
            </a:endParaRPr>
          </a:p>
        </p:txBody>
      </p:sp>
      <p:sp>
        <p:nvSpPr>
          <p:cNvPr id="21" name="Speech Bubble: Rectangle with Corners Rounded 20">
            <a:extLst>
              <a:ext uri="{FF2B5EF4-FFF2-40B4-BE49-F238E27FC236}">
                <a16:creationId xmlns:a16="http://schemas.microsoft.com/office/drawing/2014/main" id="{43DCEC75-C9F7-42E6-9FD4-EAB20AAB1E04}"/>
              </a:ext>
            </a:extLst>
          </p:cNvPr>
          <p:cNvSpPr/>
          <p:nvPr/>
        </p:nvSpPr>
        <p:spPr>
          <a:xfrm>
            <a:off x="919838" y="3715810"/>
            <a:ext cx="3018882" cy="395411"/>
          </a:xfrm>
          <a:prstGeom prst="wedgeRoundRectCallout">
            <a:avLst>
              <a:gd name="adj1" fmla="val -38308"/>
              <a:gd name="adj2" fmla="val 94110"/>
              <a:gd name="adj3" fmla="val 16667"/>
            </a:avLst>
          </a:prstGeom>
          <a:solidFill>
            <a:srgbClr val="CDE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Comic Sans MS" panose="030F0702030302020204" pitchFamily="66" charset="0"/>
              </a:rPr>
              <a:t>Can you do the challenges in the blue boxes every week?</a:t>
            </a:r>
          </a:p>
        </p:txBody>
      </p:sp>
      <p:sp>
        <p:nvSpPr>
          <p:cNvPr id="23" name="Rectangle 22">
            <a:extLst>
              <a:ext uri="{FF2B5EF4-FFF2-40B4-BE49-F238E27FC236}">
                <a16:creationId xmlns:a16="http://schemas.microsoft.com/office/drawing/2014/main" id="{D95078F5-700B-4C57-9C98-68AF18042958}"/>
              </a:ext>
            </a:extLst>
          </p:cNvPr>
          <p:cNvSpPr/>
          <p:nvPr/>
        </p:nvSpPr>
        <p:spPr>
          <a:xfrm>
            <a:off x="1085936" y="-362727"/>
            <a:ext cx="3031600" cy="1072578"/>
          </a:xfrm>
          <a:prstGeom prst="rect">
            <a:avLst/>
          </a:prstGeom>
          <a:noFill/>
        </p:spPr>
        <p:txBody>
          <a:bodyPr wrap="none" lIns="91440" tIns="45720" rIns="91440" bIns="45720">
            <a:prstTxWarp prst="textArchDown">
              <a:avLst>
                <a:gd name="adj" fmla="val 21148165"/>
              </a:avLst>
            </a:prstTxWarp>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omic Sans MS" panose="030F0702030302020204" pitchFamily="66" charset="0"/>
              </a:rPr>
              <a:t>Spring 2</a:t>
            </a:r>
          </a:p>
        </p:txBody>
      </p:sp>
      <p:sp>
        <p:nvSpPr>
          <p:cNvPr id="26" name="Speech Bubble: Rectangle with Corners Rounded 25">
            <a:extLst>
              <a:ext uri="{FF2B5EF4-FFF2-40B4-BE49-F238E27FC236}">
                <a16:creationId xmlns:a16="http://schemas.microsoft.com/office/drawing/2014/main" id="{CCC7E4B5-7B43-4596-A74A-A6474E87F74A}"/>
              </a:ext>
            </a:extLst>
          </p:cNvPr>
          <p:cNvSpPr/>
          <p:nvPr/>
        </p:nvSpPr>
        <p:spPr>
          <a:xfrm>
            <a:off x="224946" y="1096746"/>
            <a:ext cx="4532554" cy="787556"/>
          </a:xfrm>
          <a:prstGeom prst="wedgeRoundRectCallout">
            <a:avLst>
              <a:gd name="adj1" fmla="val -882"/>
              <a:gd name="adj2" fmla="val 85297"/>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sp>
        <p:nvSpPr>
          <p:cNvPr id="36" name="TextBox 35">
            <a:extLst>
              <a:ext uri="{FF2B5EF4-FFF2-40B4-BE49-F238E27FC236}">
                <a16:creationId xmlns:a16="http://schemas.microsoft.com/office/drawing/2014/main" id="{ED2EAE89-C1D9-440C-A1A7-B13B55B179C6}"/>
              </a:ext>
            </a:extLst>
          </p:cNvPr>
          <p:cNvSpPr txBox="1"/>
          <p:nvPr/>
        </p:nvSpPr>
        <p:spPr>
          <a:xfrm>
            <a:off x="308175" y="1080973"/>
            <a:ext cx="4404124" cy="523220"/>
          </a:xfrm>
          <a:prstGeom prst="rect">
            <a:avLst/>
          </a:prstGeom>
          <a:noFill/>
        </p:spPr>
        <p:txBody>
          <a:bodyPr wrap="square" rtlCol="0">
            <a:spAutoFit/>
          </a:bodyPr>
          <a:lstStyle/>
          <a:p>
            <a:pPr algn="ctr"/>
            <a:r>
              <a:rPr lang="en-GB" sz="1400" dirty="0">
                <a:latin typeface="Comic Sans MS" panose="030F0702030302020204" pitchFamily="66" charset="0"/>
              </a:rPr>
              <a:t>We would love to see what you have been doing! Please show us in your Learning Log books.</a:t>
            </a:r>
          </a:p>
        </p:txBody>
      </p:sp>
      <p:sp>
        <p:nvSpPr>
          <p:cNvPr id="12" name="Rectangle 11">
            <a:extLst>
              <a:ext uri="{FF2B5EF4-FFF2-40B4-BE49-F238E27FC236}">
                <a16:creationId xmlns:a16="http://schemas.microsoft.com/office/drawing/2014/main" id="{0770970B-4243-4FAE-B5A5-99E9297F3B60}"/>
              </a:ext>
            </a:extLst>
          </p:cNvPr>
          <p:cNvSpPr/>
          <p:nvPr/>
        </p:nvSpPr>
        <p:spPr>
          <a:xfrm>
            <a:off x="212352" y="5689733"/>
            <a:ext cx="1267198" cy="927589"/>
          </a:xfrm>
          <a:prstGeom prst="rect">
            <a:avLst/>
          </a:prstGeom>
          <a:solidFill>
            <a:srgbClr val="FFCC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Comic Sans MS" panose="030F0702030302020204" pitchFamily="66" charset="0"/>
            </a:endParaRPr>
          </a:p>
        </p:txBody>
      </p:sp>
      <p:sp>
        <p:nvSpPr>
          <p:cNvPr id="10" name="TextBox 9">
            <a:extLst>
              <a:ext uri="{FF2B5EF4-FFF2-40B4-BE49-F238E27FC236}">
                <a16:creationId xmlns:a16="http://schemas.microsoft.com/office/drawing/2014/main" id="{0F9D3A0D-A575-4993-B3A2-9FE3D7C432C8}"/>
              </a:ext>
            </a:extLst>
          </p:cNvPr>
          <p:cNvSpPr txBox="1"/>
          <p:nvPr/>
        </p:nvSpPr>
        <p:spPr>
          <a:xfrm>
            <a:off x="308175" y="5781511"/>
            <a:ext cx="1098027" cy="707886"/>
          </a:xfrm>
          <a:prstGeom prst="rect">
            <a:avLst/>
          </a:prstGeom>
          <a:noFill/>
        </p:spPr>
        <p:txBody>
          <a:bodyPr wrap="square" rtlCol="0">
            <a:spAutoFit/>
          </a:bodyPr>
          <a:lstStyle/>
          <a:p>
            <a:pPr algn="ctr"/>
            <a:r>
              <a:rPr lang="en-GB" sz="1000" b="1" dirty="0">
                <a:solidFill>
                  <a:schemeClr val="tx1"/>
                </a:solidFill>
                <a:latin typeface="Comic Sans MS" panose="030F0702030302020204" pitchFamily="66" charset="0"/>
              </a:rPr>
              <a:t>Challenge</a:t>
            </a:r>
            <a:r>
              <a:rPr lang="en-GB" sz="1000" dirty="0">
                <a:solidFill>
                  <a:schemeClr val="tx1"/>
                </a:solidFill>
                <a:latin typeface="Comic Sans MS" panose="030F0702030302020204" pitchFamily="66" charset="0"/>
              </a:rPr>
              <a:t> </a:t>
            </a:r>
          </a:p>
          <a:p>
            <a:pPr algn="ctr"/>
            <a:r>
              <a:rPr lang="en-GB" sz="1000" dirty="0">
                <a:solidFill>
                  <a:schemeClr val="tx1"/>
                </a:solidFill>
                <a:latin typeface="Comic Sans MS" panose="030F0702030302020204" pitchFamily="66" charset="0"/>
              </a:rPr>
              <a:t>Can you make your own story that is similar?</a:t>
            </a:r>
          </a:p>
        </p:txBody>
      </p:sp>
      <p:graphicFrame>
        <p:nvGraphicFramePr>
          <p:cNvPr id="20" name="Table 8">
            <a:extLst>
              <a:ext uri="{FF2B5EF4-FFF2-40B4-BE49-F238E27FC236}">
                <a16:creationId xmlns:a16="http://schemas.microsoft.com/office/drawing/2014/main" id="{A8FAF1F7-EFEF-45D9-9F01-28C676601B17}"/>
              </a:ext>
            </a:extLst>
          </p:cNvPr>
          <p:cNvGraphicFramePr>
            <a:graphicFrameLocks noGrp="1"/>
          </p:cNvGraphicFramePr>
          <p:nvPr>
            <p:extLst>
              <p:ext uri="{D42A27DB-BD31-4B8C-83A1-F6EECF244321}">
                <p14:modId xmlns:p14="http://schemas.microsoft.com/office/powerpoint/2010/main" val="4573410"/>
              </p:ext>
            </p:extLst>
          </p:nvPr>
        </p:nvGraphicFramePr>
        <p:xfrm>
          <a:off x="5046605" y="1185958"/>
          <a:ext cx="6844788" cy="2149812"/>
        </p:xfrm>
        <a:graphic>
          <a:graphicData uri="http://schemas.openxmlformats.org/drawingml/2006/table">
            <a:tbl>
              <a:tblPr firstRow="1" bandRow="1">
                <a:tableStyleId>{5C22544A-7EE6-4342-B048-85BDC9FD1C3A}</a:tableStyleId>
              </a:tblPr>
              <a:tblGrid>
                <a:gridCol w="2310279">
                  <a:extLst>
                    <a:ext uri="{9D8B030D-6E8A-4147-A177-3AD203B41FA5}">
                      <a16:colId xmlns:a16="http://schemas.microsoft.com/office/drawing/2014/main" val="2629227733"/>
                    </a:ext>
                  </a:extLst>
                </a:gridCol>
                <a:gridCol w="2252913">
                  <a:extLst>
                    <a:ext uri="{9D8B030D-6E8A-4147-A177-3AD203B41FA5}">
                      <a16:colId xmlns:a16="http://schemas.microsoft.com/office/drawing/2014/main" val="3112175549"/>
                    </a:ext>
                  </a:extLst>
                </a:gridCol>
                <a:gridCol w="2281596">
                  <a:extLst>
                    <a:ext uri="{9D8B030D-6E8A-4147-A177-3AD203B41FA5}">
                      <a16:colId xmlns:a16="http://schemas.microsoft.com/office/drawing/2014/main" val="2976144957"/>
                    </a:ext>
                  </a:extLst>
                </a:gridCol>
              </a:tblGrid>
              <a:tr h="2149812">
                <a:tc>
                  <a:txBody>
                    <a:bodyPr/>
                    <a:lstStyle/>
                    <a:p>
                      <a:pPr algn="ctr"/>
                      <a:endParaRPr lang="en-GB" b="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6F0"/>
                    </a:solidFill>
                  </a:tcPr>
                </a:tc>
                <a:tc>
                  <a:txBody>
                    <a:bodyPr/>
                    <a:lstStyle/>
                    <a:p>
                      <a:pPr algn="ctr"/>
                      <a:endParaRPr lang="en-GB" b="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6F0"/>
                    </a:solidFill>
                  </a:tcPr>
                </a:tc>
                <a:tc>
                  <a:txBody>
                    <a:bodyPr/>
                    <a:lstStyle/>
                    <a:p>
                      <a:pPr algn="ctr"/>
                      <a:endParaRPr lang="en-GB" b="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6F0"/>
                    </a:solidFill>
                  </a:tcPr>
                </a:tc>
                <a:extLst>
                  <a:ext uri="{0D108BD9-81ED-4DB2-BD59-A6C34878D82A}">
                    <a16:rowId xmlns:a16="http://schemas.microsoft.com/office/drawing/2014/main" val="3605032515"/>
                  </a:ext>
                </a:extLst>
              </a:tr>
            </a:tbl>
          </a:graphicData>
        </a:graphic>
      </p:graphicFrame>
      <p:graphicFrame>
        <p:nvGraphicFramePr>
          <p:cNvPr id="41" name="Table 8">
            <a:extLst>
              <a:ext uri="{FF2B5EF4-FFF2-40B4-BE49-F238E27FC236}">
                <a16:creationId xmlns:a16="http://schemas.microsoft.com/office/drawing/2014/main" id="{27BAD8F7-5F05-4ED5-9644-84CDB59B8CB4}"/>
              </a:ext>
            </a:extLst>
          </p:cNvPr>
          <p:cNvGraphicFramePr>
            <a:graphicFrameLocks noGrp="1"/>
          </p:cNvGraphicFramePr>
          <p:nvPr>
            <p:extLst>
              <p:ext uri="{D42A27DB-BD31-4B8C-83A1-F6EECF244321}">
                <p14:modId xmlns:p14="http://schemas.microsoft.com/office/powerpoint/2010/main" val="1223750959"/>
              </p:ext>
            </p:extLst>
          </p:nvPr>
        </p:nvGraphicFramePr>
        <p:xfrm>
          <a:off x="5046605" y="3332133"/>
          <a:ext cx="6844788" cy="2314583"/>
        </p:xfrm>
        <a:graphic>
          <a:graphicData uri="http://schemas.openxmlformats.org/drawingml/2006/table">
            <a:tbl>
              <a:tblPr firstRow="1" bandRow="1">
                <a:tableStyleId>{5C22544A-7EE6-4342-B048-85BDC9FD1C3A}</a:tableStyleId>
              </a:tblPr>
              <a:tblGrid>
                <a:gridCol w="2306457">
                  <a:extLst>
                    <a:ext uri="{9D8B030D-6E8A-4147-A177-3AD203B41FA5}">
                      <a16:colId xmlns:a16="http://schemas.microsoft.com/office/drawing/2014/main" val="2629227733"/>
                    </a:ext>
                  </a:extLst>
                </a:gridCol>
                <a:gridCol w="2256735">
                  <a:extLst>
                    <a:ext uri="{9D8B030D-6E8A-4147-A177-3AD203B41FA5}">
                      <a16:colId xmlns:a16="http://schemas.microsoft.com/office/drawing/2014/main" val="3112175549"/>
                    </a:ext>
                  </a:extLst>
                </a:gridCol>
                <a:gridCol w="2281596">
                  <a:extLst>
                    <a:ext uri="{9D8B030D-6E8A-4147-A177-3AD203B41FA5}">
                      <a16:colId xmlns:a16="http://schemas.microsoft.com/office/drawing/2014/main" val="2976144957"/>
                    </a:ext>
                  </a:extLst>
                </a:gridCol>
              </a:tblGrid>
              <a:tr h="2314583">
                <a:tc>
                  <a:txBody>
                    <a:bodyPr/>
                    <a:lstStyle/>
                    <a:p>
                      <a:r>
                        <a:rPr lang="en-GB" sz="1800" b="1" kern="1200" dirty="0">
                          <a:solidFill>
                            <a:schemeClr val="tx1"/>
                          </a:solidFill>
                          <a:effectLst/>
                          <a:latin typeface="+mn-lt"/>
                          <a:ea typeface="+mn-ea"/>
                          <a:cs typeface="+mn-cs"/>
                        </a:rPr>
                        <a:t> </a:t>
                      </a:r>
                      <a:endParaRPr lang="en-GB" b="0"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6F0"/>
                    </a:solidFill>
                  </a:tcPr>
                </a:tc>
                <a:tc>
                  <a:txBody>
                    <a:bodyPr/>
                    <a:lstStyle/>
                    <a:p>
                      <a:pPr algn="ctr"/>
                      <a:endParaRPr lang="en-GB" b="0"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6F0"/>
                    </a:solidFill>
                  </a:tcPr>
                </a:tc>
                <a:tc>
                  <a:txBody>
                    <a:bodyPr/>
                    <a:lstStyle/>
                    <a:p>
                      <a:pPr algn="ctr"/>
                      <a:endParaRPr lang="en-GB" b="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6F0"/>
                    </a:solidFill>
                  </a:tcPr>
                </a:tc>
                <a:extLst>
                  <a:ext uri="{0D108BD9-81ED-4DB2-BD59-A6C34878D82A}">
                    <a16:rowId xmlns:a16="http://schemas.microsoft.com/office/drawing/2014/main" val="3605032515"/>
                  </a:ext>
                </a:extLst>
              </a:tr>
            </a:tbl>
          </a:graphicData>
        </a:graphic>
      </p:graphicFrame>
      <p:sp>
        <p:nvSpPr>
          <p:cNvPr id="40" name="TextBox 39">
            <a:extLst>
              <a:ext uri="{FF2B5EF4-FFF2-40B4-BE49-F238E27FC236}">
                <a16:creationId xmlns:a16="http://schemas.microsoft.com/office/drawing/2014/main" id="{FFE7F555-041F-4547-B997-1D9BEC33BB8D}"/>
              </a:ext>
            </a:extLst>
          </p:cNvPr>
          <p:cNvSpPr txBox="1"/>
          <p:nvPr/>
        </p:nvSpPr>
        <p:spPr>
          <a:xfrm>
            <a:off x="9793407" y="1233123"/>
            <a:ext cx="188278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latin typeface="Comic Sans MS" panose="030F0702030302020204" pitchFamily="66" charset="0"/>
              </a:rPr>
              <a:t>Week beginning 17</a:t>
            </a:r>
            <a:r>
              <a:rPr lang="en-GB" sz="900" baseline="30000" dirty="0">
                <a:latin typeface="Comic Sans MS" panose="030F0702030302020204" pitchFamily="66" charset="0"/>
              </a:rPr>
              <a:t>th</a:t>
            </a:r>
            <a:r>
              <a:rPr lang="en-GB" sz="900" dirty="0">
                <a:latin typeface="Comic Sans MS" panose="030F0702030302020204" pitchFamily="66" charset="0"/>
              </a:rPr>
              <a:t> March</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latin typeface="Comic Sans MS" panose="030F0702030302020204" pitchFamily="66" charset="0"/>
              </a:rPr>
              <a:t>Plants</a:t>
            </a:r>
          </a:p>
        </p:txBody>
      </p:sp>
      <p:sp>
        <p:nvSpPr>
          <p:cNvPr id="46" name="TextBox 45">
            <a:extLst>
              <a:ext uri="{FF2B5EF4-FFF2-40B4-BE49-F238E27FC236}">
                <a16:creationId xmlns:a16="http://schemas.microsoft.com/office/drawing/2014/main" id="{C0D6A849-1C84-4E8B-A3C2-BA8861822EE0}"/>
              </a:ext>
            </a:extLst>
          </p:cNvPr>
          <p:cNvSpPr txBox="1"/>
          <p:nvPr/>
        </p:nvSpPr>
        <p:spPr>
          <a:xfrm>
            <a:off x="7380870" y="3370795"/>
            <a:ext cx="211175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solidFill>
                  <a:prstClr val="black"/>
                </a:solidFill>
                <a:latin typeface="Comic Sans MS" panose="030F0702030302020204" pitchFamily="66" charset="0"/>
                <a:ea typeface="Times New Roman" panose="02020603050405020304" pitchFamily="18" charset="0"/>
              </a:rPr>
              <a:t>Week beginning 31</a:t>
            </a:r>
            <a:r>
              <a:rPr lang="en-GB" sz="900" baseline="30000" dirty="0">
                <a:solidFill>
                  <a:prstClr val="black"/>
                </a:solidFill>
                <a:latin typeface="Comic Sans MS" panose="030F0702030302020204" pitchFamily="66" charset="0"/>
                <a:ea typeface="Times New Roman" panose="02020603050405020304" pitchFamily="18" charset="0"/>
              </a:rPr>
              <a:t>st</a:t>
            </a:r>
            <a:r>
              <a:rPr lang="en-GB" sz="900" dirty="0">
                <a:solidFill>
                  <a:prstClr val="black"/>
                </a:solidFill>
                <a:latin typeface="Comic Sans MS" panose="030F0702030302020204" pitchFamily="66" charset="0"/>
                <a:ea typeface="Times New Roman" panose="02020603050405020304" pitchFamily="18" charset="0"/>
              </a:rPr>
              <a:t> March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Comic Sans MS" panose="030F0702030302020204" pitchFamily="66" charset="0"/>
                <a:ea typeface="Times New Roman" panose="02020603050405020304" pitchFamily="18" charset="0"/>
                <a:cs typeface="+mn-cs"/>
              </a:rPr>
              <a:t>Ball Skills</a:t>
            </a:r>
          </a:p>
        </p:txBody>
      </p:sp>
      <p:sp>
        <p:nvSpPr>
          <p:cNvPr id="51" name="TextBox 50">
            <a:extLst>
              <a:ext uri="{FF2B5EF4-FFF2-40B4-BE49-F238E27FC236}">
                <a16:creationId xmlns:a16="http://schemas.microsoft.com/office/drawing/2014/main" id="{5F01BF68-0B5C-452D-83D3-94F8E8322B82}"/>
              </a:ext>
            </a:extLst>
          </p:cNvPr>
          <p:cNvSpPr txBox="1"/>
          <p:nvPr/>
        </p:nvSpPr>
        <p:spPr>
          <a:xfrm>
            <a:off x="5170882" y="3402418"/>
            <a:ext cx="188278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solidFill>
                  <a:prstClr val="black"/>
                </a:solidFill>
                <a:latin typeface="Comic Sans MS" panose="030F0702030302020204" pitchFamily="66" charset="0"/>
                <a:ea typeface="Times New Roman" panose="02020603050405020304" pitchFamily="18" charset="0"/>
              </a:rPr>
              <a:t>Week beginning 24</a:t>
            </a:r>
            <a:r>
              <a:rPr lang="en-GB" sz="900" baseline="30000" dirty="0">
                <a:solidFill>
                  <a:prstClr val="black"/>
                </a:solidFill>
                <a:latin typeface="Comic Sans MS" panose="030F0702030302020204" pitchFamily="66" charset="0"/>
                <a:ea typeface="Times New Roman" panose="02020603050405020304" pitchFamily="18" charset="0"/>
              </a:rPr>
              <a:t>th</a:t>
            </a:r>
            <a:r>
              <a:rPr lang="en-GB" sz="900" dirty="0">
                <a:solidFill>
                  <a:prstClr val="black"/>
                </a:solidFill>
                <a:latin typeface="Comic Sans MS" panose="030F0702030302020204" pitchFamily="66" charset="0"/>
                <a:ea typeface="Times New Roman" panose="02020603050405020304" pitchFamily="18" charset="0"/>
              </a:rPr>
              <a:t> March</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prstClr val="black"/>
                </a:solidFill>
                <a:latin typeface="Comic Sans MS" panose="030F0702030302020204" pitchFamily="66" charset="0"/>
                <a:ea typeface="Times New Roman" panose="02020603050405020304" pitchFamily="18" charset="0"/>
              </a:rPr>
              <a:t>Pushes and Pulls</a:t>
            </a:r>
          </a:p>
        </p:txBody>
      </p:sp>
      <p:sp>
        <p:nvSpPr>
          <p:cNvPr id="67" name="TextBox 66">
            <a:extLst>
              <a:ext uri="{FF2B5EF4-FFF2-40B4-BE49-F238E27FC236}">
                <a16:creationId xmlns:a16="http://schemas.microsoft.com/office/drawing/2014/main" id="{BFB81A0F-8AB8-4AD6-95AD-0044CAED1B5C}"/>
              </a:ext>
            </a:extLst>
          </p:cNvPr>
          <p:cNvSpPr txBox="1"/>
          <p:nvPr/>
        </p:nvSpPr>
        <p:spPr>
          <a:xfrm>
            <a:off x="7432101" y="1211284"/>
            <a:ext cx="2131231" cy="369332"/>
          </a:xfrm>
          <a:prstGeom prst="rect">
            <a:avLst/>
          </a:prstGeom>
          <a:noFill/>
        </p:spPr>
        <p:txBody>
          <a:bodyPr wrap="square" rtlCol="0">
            <a:spAutoFit/>
          </a:bodyPr>
          <a:lstStyle/>
          <a:p>
            <a:pPr algn="ctr"/>
            <a:r>
              <a:rPr kumimoji="0" lang="en-GB" sz="90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Week beginning 10</a:t>
            </a:r>
            <a:r>
              <a:rPr kumimoji="0" lang="en-GB" sz="90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th</a:t>
            </a:r>
            <a:r>
              <a:rPr kumimoji="0" lang="en-GB" sz="90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March</a:t>
            </a:r>
          </a:p>
          <a:p>
            <a:pPr algn="ctr"/>
            <a:r>
              <a:rPr lang="en-GB" sz="900" b="1" dirty="0">
                <a:solidFill>
                  <a:prstClr val="black"/>
                </a:solidFill>
                <a:latin typeface="Comic Sans MS" panose="030F0702030302020204" pitchFamily="66" charset="0"/>
              </a:rPr>
              <a:t>3D shapes</a:t>
            </a:r>
            <a:endParaRPr kumimoji="0" lang="en-GB" sz="9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 name="Rectangle 2">
            <a:extLst>
              <a:ext uri="{FF2B5EF4-FFF2-40B4-BE49-F238E27FC236}">
                <a16:creationId xmlns:a16="http://schemas.microsoft.com/office/drawing/2014/main" id="{F2D7EF64-B893-4889-A23F-EB4E7627A10F}"/>
              </a:ext>
            </a:extLst>
          </p:cNvPr>
          <p:cNvSpPr/>
          <p:nvPr/>
        </p:nvSpPr>
        <p:spPr>
          <a:xfrm>
            <a:off x="1711414" y="5677446"/>
            <a:ext cx="1267198" cy="927589"/>
          </a:xfrm>
          <a:prstGeom prst="rect">
            <a:avLst/>
          </a:prstGeom>
          <a:solidFill>
            <a:srgbClr val="FFCC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Comic Sans MS" panose="030F0702030302020204" pitchFamily="66" charset="0"/>
            </a:endParaRPr>
          </a:p>
        </p:txBody>
      </p:sp>
      <p:sp>
        <p:nvSpPr>
          <p:cNvPr id="17" name="TextBox 16">
            <a:extLst>
              <a:ext uri="{FF2B5EF4-FFF2-40B4-BE49-F238E27FC236}">
                <a16:creationId xmlns:a16="http://schemas.microsoft.com/office/drawing/2014/main" id="{9C2D7067-0D43-421F-9BB8-15C6E5931254}"/>
              </a:ext>
            </a:extLst>
          </p:cNvPr>
          <p:cNvSpPr txBox="1"/>
          <p:nvPr/>
        </p:nvSpPr>
        <p:spPr>
          <a:xfrm>
            <a:off x="1651985" y="5632067"/>
            <a:ext cx="1386055" cy="861774"/>
          </a:xfrm>
          <a:prstGeom prst="rect">
            <a:avLst/>
          </a:prstGeom>
          <a:noFill/>
        </p:spPr>
        <p:txBody>
          <a:bodyPr wrap="square" rtlCol="0">
            <a:spAutoFit/>
          </a:bodyPr>
          <a:lstStyle/>
          <a:p>
            <a:pPr algn="ctr"/>
            <a:r>
              <a:rPr lang="en-GB" sz="1000" b="1" dirty="0">
                <a:solidFill>
                  <a:schemeClr val="tx1"/>
                </a:solidFill>
                <a:latin typeface="Comic Sans MS" panose="030F0702030302020204" pitchFamily="66" charset="0"/>
              </a:rPr>
              <a:t>Challenge</a:t>
            </a:r>
            <a:r>
              <a:rPr lang="en-GB" sz="1000" dirty="0">
                <a:solidFill>
                  <a:schemeClr val="tx1"/>
                </a:solidFill>
                <a:latin typeface="Comic Sans MS" panose="030F0702030302020204" pitchFamily="66" charset="0"/>
              </a:rPr>
              <a:t> </a:t>
            </a:r>
          </a:p>
          <a:p>
            <a:pPr algn="ctr"/>
            <a:r>
              <a:rPr lang="en-GB" sz="1000" dirty="0">
                <a:solidFill>
                  <a:schemeClr val="tx1"/>
                </a:solidFill>
                <a:latin typeface="Comic Sans MS" panose="030F0702030302020204" pitchFamily="66" charset="0"/>
              </a:rPr>
              <a:t>Can you see any sight words in your book?</a:t>
            </a:r>
            <a:r>
              <a:rPr lang="en-GB" sz="1000" dirty="0">
                <a:latin typeface="Comic Sans MS" panose="030F0702030302020204" pitchFamily="66" charset="0"/>
              </a:rPr>
              <a:t> Can you use them in a sentence?</a:t>
            </a:r>
            <a:endParaRPr lang="en-GB" sz="1000" dirty="0">
              <a:solidFill>
                <a:schemeClr val="tx1"/>
              </a:solidFill>
              <a:latin typeface="Comic Sans MS" panose="030F0702030302020204" pitchFamily="66" charset="0"/>
            </a:endParaRPr>
          </a:p>
        </p:txBody>
      </p:sp>
      <p:sp>
        <p:nvSpPr>
          <p:cNvPr id="24" name="Rectangle 23">
            <a:extLst>
              <a:ext uri="{FF2B5EF4-FFF2-40B4-BE49-F238E27FC236}">
                <a16:creationId xmlns:a16="http://schemas.microsoft.com/office/drawing/2014/main" id="{7988AF69-D28D-41C8-B6D8-1C602BD562FA}"/>
              </a:ext>
            </a:extLst>
          </p:cNvPr>
          <p:cNvSpPr/>
          <p:nvPr/>
        </p:nvSpPr>
        <p:spPr>
          <a:xfrm>
            <a:off x="3305723" y="5666284"/>
            <a:ext cx="1267198" cy="927589"/>
          </a:xfrm>
          <a:prstGeom prst="rect">
            <a:avLst/>
          </a:prstGeom>
          <a:solidFill>
            <a:srgbClr val="FFCC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Comic Sans MS" panose="030F0702030302020204" pitchFamily="66" charset="0"/>
            </a:endParaRPr>
          </a:p>
        </p:txBody>
      </p:sp>
      <p:sp>
        <p:nvSpPr>
          <p:cNvPr id="15" name="TextBox 14">
            <a:extLst>
              <a:ext uri="{FF2B5EF4-FFF2-40B4-BE49-F238E27FC236}">
                <a16:creationId xmlns:a16="http://schemas.microsoft.com/office/drawing/2014/main" id="{3E4B56AB-EC69-4951-B808-6D74A26E95AE}"/>
              </a:ext>
            </a:extLst>
          </p:cNvPr>
          <p:cNvSpPr txBox="1"/>
          <p:nvPr/>
        </p:nvSpPr>
        <p:spPr>
          <a:xfrm>
            <a:off x="3339018" y="5709012"/>
            <a:ext cx="1158280"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Challenge</a:t>
            </a:r>
            <a:r>
              <a:rPr kumimoji="0" lang="en-GB" sz="1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You could read them and write them in words too!</a:t>
            </a:r>
          </a:p>
        </p:txBody>
      </p:sp>
      <p:sp>
        <p:nvSpPr>
          <p:cNvPr id="85" name="TextBox 84">
            <a:extLst>
              <a:ext uri="{FF2B5EF4-FFF2-40B4-BE49-F238E27FC236}">
                <a16:creationId xmlns:a16="http://schemas.microsoft.com/office/drawing/2014/main" id="{6F7AC7AF-88C3-4E7D-A5B5-7CFDC9DF1BAF}"/>
              </a:ext>
            </a:extLst>
          </p:cNvPr>
          <p:cNvSpPr txBox="1"/>
          <p:nvPr/>
        </p:nvSpPr>
        <p:spPr>
          <a:xfrm>
            <a:off x="7444939" y="2716284"/>
            <a:ext cx="2076396" cy="553998"/>
          </a:xfrm>
          <a:prstGeom prst="rect">
            <a:avLst/>
          </a:prstGeom>
          <a:solidFill>
            <a:srgbClr val="FFCCCC"/>
          </a:solidFill>
        </p:spPr>
        <p:txBody>
          <a:bodyPr wrap="square" rtlCol="0">
            <a:spAutoFit/>
          </a:bodyPr>
          <a:lstStyle/>
          <a:p>
            <a:r>
              <a:rPr lang="en-GB" sz="1000" b="1" dirty="0">
                <a:latin typeface="Sassoon Penpals" panose="02000400000000000000" pitchFamily="50" charset="0"/>
              </a:rPr>
              <a:t>Challenge</a:t>
            </a:r>
            <a:r>
              <a:rPr lang="en-GB" sz="1000" dirty="0">
                <a:latin typeface="Sassoon Penpals" panose="02000400000000000000" pitchFamily="50" charset="0"/>
              </a:rPr>
              <a:t> –Can you name any of the 3D shapes? Can you name any of the 2D shapes that are on the 3D shapes?</a:t>
            </a:r>
          </a:p>
        </p:txBody>
      </p:sp>
      <p:sp>
        <p:nvSpPr>
          <p:cNvPr id="72" name="TextBox 71">
            <a:extLst>
              <a:ext uri="{FF2B5EF4-FFF2-40B4-BE49-F238E27FC236}">
                <a16:creationId xmlns:a16="http://schemas.microsoft.com/office/drawing/2014/main" id="{C99A9697-9922-CF4B-A2C5-2AE40432132E}"/>
              </a:ext>
            </a:extLst>
          </p:cNvPr>
          <p:cNvSpPr txBox="1"/>
          <p:nvPr/>
        </p:nvSpPr>
        <p:spPr>
          <a:xfrm>
            <a:off x="2328" y="3203946"/>
            <a:ext cx="737723" cy="461665"/>
          </a:xfrm>
          <a:prstGeom prst="rect">
            <a:avLst/>
          </a:prstGeom>
          <a:noFill/>
        </p:spPr>
        <p:txBody>
          <a:bodyPr wrap="square" rtlCol="0">
            <a:spAutoFit/>
          </a:bodyPr>
          <a:lstStyle/>
          <a:p>
            <a:pPr algn="ctr"/>
            <a:r>
              <a:rPr lang="en-GB" sz="1200" dirty="0">
                <a:latin typeface="Comic Sans MS" panose="030F0702030302020204" pitchFamily="66" charset="0"/>
              </a:rPr>
              <a:t>Mrs Smith</a:t>
            </a:r>
          </a:p>
        </p:txBody>
      </p:sp>
      <p:sp>
        <p:nvSpPr>
          <p:cNvPr id="86" name="TextBox 85">
            <a:extLst>
              <a:ext uri="{FF2B5EF4-FFF2-40B4-BE49-F238E27FC236}">
                <a16:creationId xmlns:a16="http://schemas.microsoft.com/office/drawing/2014/main" id="{FCE19F3D-163D-114F-A65B-BA60FBF34846}"/>
              </a:ext>
            </a:extLst>
          </p:cNvPr>
          <p:cNvSpPr txBox="1"/>
          <p:nvPr/>
        </p:nvSpPr>
        <p:spPr>
          <a:xfrm>
            <a:off x="780599" y="3210686"/>
            <a:ext cx="926537" cy="461665"/>
          </a:xfrm>
          <a:prstGeom prst="rect">
            <a:avLst/>
          </a:prstGeom>
          <a:noFill/>
        </p:spPr>
        <p:txBody>
          <a:bodyPr wrap="square" rtlCol="0">
            <a:spAutoFit/>
          </a:bodyPr>
          <a:lstStyle/>
          <a:p>
            <a:pPr algn="ctr"/>
            <a:r>
              <a:rPr lang="en-GB" sz="1200" dirty="0">
                <a:latin typeface="Comic Sans MS" panose="030F0702030302020204" pitchFamily="66" charset="0"/>
              </a:rPr>
              <a:t>Mrs </a:t>
            </a:r>
            <a:r>
              <a:rPr lang="en-GB" sz="1200" dirty="0" err="1">
                <a:latin typeface="Comic Sans MS" panose="030F0702030302020204" pitchFamily="66" charset="0"/>
              </a:rPr>
              <a:t>Pridmore</a:t>
            </a:r>
            <a:r>
              <a:rPr lang="en-GB" sz="1200" dirty="0">
                <a:latin typeface="Comic Sans MS" panose="030F0702030302020204" pitchFamily="66" charset="0"/>
              </a:rPr>
              <a:t> </a:t>
            </a:r>
          </a:p>
        </p:txBody>
      </p:sp>
      <p:sp>
        <p:nvSpPr>
          <p:cNvPr id="93" name="TextBox 92">
            <a:extLst>
              <a:ext uri="{FF2B5EF4-FFF2-40B4-BE49-F238E27FC236}">
                <a16:creationId xmlns:a16="http://schemas.microsoft.com/office/drawing/2014/main" id="{B172B3D9-EF48-554F-BD18-590672899B76}"/>
              </a:ext>
            </a:extLst>
          </p:cNvPr>
          <p:cNvSpPr txBox="1"/>
          <p:nvPr/>
        </p:nvSpPr>
        <p:spPr>
          <a:xfrm>
            <a:off x="1919041" y="3192623"/>
            <a:ext cx="751624" cy="461665"/>
          </a:xfrm>
          <a:prstGeom prst="rect">
            <a:avLst/>
          </a:prstGeom>
          <a:noFill/>
        </p:spPr>
        <p:txBody>
          <a:bodyPr wrap="square" rtlCol="0">
            <a:spAutoFit/>
          </a:bodyPr>
          <a:lstStyle/>
          <a:p>
            <a:pPr algn="ctr"/>
            <a:r>
              <a:rPr lang="en-GB" sz="1200" dirty="0">
                <a:latin typeface="Comic Sans MS" panose="030F0702030302020204" pitchFamily="66" charset="0"/>
              </a:rPr>
              <a:t>Miss </a:t>
            </a:r>
            <a:r>
              <a:rPr lang="en-GB" sz="1200" dirty="0" err="1">
                <a:latin typeface="Comic Sans MS" panose="030F0702030302020204" pitchFamily="66" charset="0"/>
              </a:rPr>
              <a:t>Meakin</a:t>
            </a:r>
            <a:endParaRPr lang="en-GB" sz="1200" dirty="0">
              <a:latin typeface="Comic Sans MS" panose="030F0702030302020204" pitchFamily="66" charset="0"/>
            </a:endParaRPr>
          </a:p>
        </p:txBody>
      </p:sp>
      <p:sp>
        <p:nvSpPr>
          <p:cNvPr id="94" name="TextBox 93">
            <a:extLst>
              <a:ext uri="{FF2B5EF4-FFF2-40B4-BE49-F238E27FC236}">
                <a16:creationId xmlns:a16="http://schemas.microsoft.com/office/drawing/2014/main" id="{5DA83839-0260-D44C-BC97-1F8893A48F64}"/>
              </a:ext>
            </a:extLst>
          </p:cNvPr>
          <p:cNvSpPr txBox="1"/>
          <p:nvPr/>
        </p:nvSpPr>
        <p:spPr>
          <a:xfrm>
            <a:off x="5114006" y="1222812"/>
            <a:ext cx="2121267" cy="369332"/>
          </a:xfrm>
          <a:prstGeom prst="rect">
            <a:avLst/>
          </a:prstGeom>
          <a:noFill/>
        </p:spPr>
        <p:txBody>
          <a:bodyPr wrap="square" rtlCol="0">
            <a:spAutoFit/>
          </a:bodyPr>
          <a:lstStyle/>
          <a:p>
            <a:pPr algn="ctr"/>
            <a:r>
              <a:rPr lang="en-GB" sz="900" dirty="0">
                <a:latin typeface="Comic Sans MS" panose="030F0702030302020204" pitchFamily="66" charset="0"/>
              </a:rPr>
              <a:t>Week beginning 3</a:t>
            </a:r>
            <a:r>
              <a:rPr lang="en-GB" sz="900" baseline="30000" dirty="0">
                <a:latin typeface="Comic Sans MS" panose="030F0702030302020204" pitchFamily="66" charset="0"/>
              </a:rPr>
              <a:t>rd</a:t>
            </a:r>
            <a:r>
              <a:rPr lang="en-GB" sz="900" dirty="0">
                <a:latin typeface="Comic Sans MS" panose="030F0702030302020204" pitchFamily="66" charset="0"/>
              </a:rPr>
              <a:t> March</a:t>
            </a:r>
          </a:p>
          <a:p>
            <a:pPr algn="ctr"/>
            <a:r>
              <a:rPr lang="en-GB" sz="900" b="1" dirty="0">
                <a:latin typeface="Comic Sans MS" panose="030F0702030302020204" pitchFamily="66" charset="0"/>
              </a:rPr>
              <a:t>Jack and the Beanstalk</a:t>
            </a:r>
          </a:p>
        </p:txBody>
      </p:sp>
      <p:pic>
        <p:nvPicPr>
          <p:cNvPr id="2" name="Picture 1">
            <a:extLst>
              <a:ext uri="{FF2B5EF4-FFF2-40B4-BE49-F238E27FC236}">
                <a16:creationId xmlns:a16="http://schemas.microsoft.com/office/drawing/2014/main" id="{56739508-9EFB-4EE9-810E-B8903A1C9ABA}"/>
              </a:ext>
            </a:extLst>
          </p:cNvPr>
          <p:cNvPicPr>
            <a:picLocks noChangeAspect="1"/>
          </p:cNvPicPr>
          <p:nvPr/>
        </p:nvPicPr>
        <p:blipFill>
          <a:blip r:embed="rId6"/>
          <a:stretch>
            <a:fillRect/>
          </a:stretch>
        </p:blipFill>
        <p:spPr>
          <a:xfrm>
            <a:off x="123286" y="2165698"/>
            <a:ext cx="1070482" cy="1070482"/>
          </a:xfrm>
          <a:prstGeom prst="rect">
            <a:avLst/>
          </a:prstGeom>
        </p:spPr>
      </p:pic>
      <p:pic>
        <p:nvPicPr>
          <p:cNvPr id="9" name="Picture 8">
            <a:extLst>
              <a:ext uri="{FF2B5EF4-FFF2-40B4-BE49-F238E27FC236}">
                <a16:creationId xmlns:a16="http://schemas.microsoft.com/office/drawing/2014/main" id="{579FF62F-8CE8-460D-A544-A04A66C1E7B8}"/>
              </a:ext>
            </a:extLst>
          </p:cNvPr>
          <p:cNvPicPr>
            <a:picLocks noChangeAspect="1"/>
          </p:cNvPicPr>
          <p:nvPr/>
        </p:nvPicPr>
        <p:blipFill>
          <a:blip r:embed="rId7"/>
          <a:stretch>
            <a:fillRect/>
          </a:stretch>
        </p:blipFill>
        <p:spPr>
          <a:xfrm>
            <a:off x="1022989" y="2258699"/>
            <a:ext cx="790284" cy="890545"/>
          </a:xfrm>
          <a:prstGeom prst="rect">
            <a:avLst/>
          </a:prstGeom>
        </p:spPr>
      </p:pic>
      <p:sp>
        <p:nvSpPr>
          <p:cNvPr id="25" name="TextBox 24">
            <a:extLst>
              <a:ext uri="{FF2B5EF4-FFF2-40B4-BE49-F238E27FC236}">
                <a16:creationId xmlns:a16="http://schemas.microsoft.com/office/drawing/2014/main" id="{342C9D05-70E3-443B-BB42-86189CDAE589}"/>
              </a:ext>
            </a:extLst>
          </p:cNvPr>
          <p:cNvSpPr txBox="1"/>
          <p:nvPr/>
        </p:nvSpPr>
        <p:spPr>
          <a:xfrm>
            <a:off x="616411" y="1574343"/>
            <a:ext cx="4380141" cy="307777"/>
          </a:xfrm>
          <a:prstGeom prst="rect">
            <a:avLst/>
          </a:prstGeom>
          <a:noFill/>
        </p:spPr>
        <p:txBody>
          <a:bodyPr wrap="square" rtlCol="0">
            <a:spAutoFit/>
          </a:bodyPr>
          <a:lstStyle/>
          <a:p>
            <a:r>
              <a:rPr lang="en-GB" sz="1400" dirty="0">
                <a:highlight>
                  <a:srgbClr val="FFFF00"/>
                </a:highlight>
                <a:latin typeface="Comic Sans MS" panose="030F0702030302020204" pitchFamily="66" charset="0"/>
              </a:rPr>
              <a:t>Please return to school on  28 /04/25 </a:t>
            </a:r>
          </a:p>
        </p:txBody>
      </p:sp>
      <p:pic>
        <p:nvPicPr>
          <p:cNvPr id="50" name="Picture 49">
            <a:extLst>
              <a:ext uri="{FF2B5EF4-FFF2-40B4-BE49-F238E27FC236}">
                <a16:creationId xmlns:a16="http://schemas.microsoft.com/office/drawing/2014/main" id="{62A52B03-A9C1-4236-99B1-52FB7D26D4FF}"/>
              </a:ext>
            </a:extLst>
          </p:cNvPr>
          <p:cNvPicPr>
            <a:picLocks noChangeAspect="1"/>
          </p:cNvPicPr>
          <p:nvPr/>
        </p:nvPicPr>
        <p:blipFill>
          <a:blip r:embed="rId8"/>
          <a:stretch>
            <a:fillRect/>
          </a:stretch>
        </p:blipFill>
        <p:spPr>
          <a:xfrm flipH="1">
            <a:off x="2821169" y="2296235"/>
            <a:ext cx="1065231" cy="907711"/>
          </a:xfrm>
          <a:prstGeom prst="rect">
            <a:avLst/>
          </a:prstGeom>
        </p:spPr>
      </p:pic>
      <p:sp>
        <p:nvSpPr>
          <p:cNvPr id="55" name="TextBox 54">
            <a:extLst>
              <a:ext uri="{FF2B5EF4-FFF2-40B4-BE49-F238E27FC236}">
                <a16:creationId xmlns:a16="http://schemas.microsoft.com/office/drawing/2014/main" id="{209B3434-4DD3-4F2C-8AB4-F258B8E148B4}"/>
              </a:ext>
            </a:extLst>
          </p:cNvPr>
          <p:cNvSpPr txBox="1"/>
          <p:nvPr/>
        </p:nvSpPr>
        <p:spPr>
          <a:xfrm>
            <a:off x="3863088" y="3131681"/>
            <a:ext cx="849212" cy="461665"/>
          </a:xfrm>
          <a:prstGeom prst="rect">
            <a:avLst/>
          </a:prstGeom>
          <a:noFill/>
        </p:spPr>
        <p:txBody>
          <a:bodyPr wrap="square" rtlCol="0">
            <a:spAutoFit/>
          </a:bodyPr>
          <a:lstStyle/>
          <a:p>
            <a:pPr algn="ctr"/>
            <a:r>
              <a:rPr lang="en-GB" sz="1200" dirty="0">
                <a:latin typeface="Comic Sans MS" panose="030F0702030302020204" pitchFamily="66" charset="0"/>
              </a:rPr>
              <a:t>Mrs </a:t>
            </a:r>
            <a:r>
              <a:rPr lang="en-GB" sz="1200" dirty="0" err="1">
                <a:latin typeface="Comic Sans MS" panose="030F0702030302020204" pitchFamily="66" charset="0"/>
              </a:rPr>
              <a:t>Dhadwar</a:t>
            </a:r>
            <a:endParaRPr lang="en-GB" sz="1200" dirty="0">
              <a:latin typeface="Comic Sans MS" panose="030F0702030302020204" pitchFamily="66" charset="0"/>
            </a:endParaRPr>
          </a:p>
        </p:txBody>
      </p:sp>
      <p:sp>
        <p:nvSpPr>
          <p:cNvPr id="56" name="TextBox 55">
            <a:extLst>
              <a:ext uri="{FF2B5EF4-FFF2-40B4-BE49-F238E27FC236}">
                <a16:creationId xmlns:a16="http://schemas.microsoft.com/office/drawing/2014/main" id="{23F8CC99-5CC3-4723-BBA3-B762F071761A}"/>
              </a:ext>
            </a:extLst>
          </p:cNvPr>
          <p:cNvSpPr txBox="1"/>
          <p:nvPr/>
        </p:nvSpPr>
        <p:spPr>
          <a:xfrm>
            <a:off x="2855502" y="3218321"/>
            <a:ext cx="751624" cy="461665"/>
          </a:xfrm>
          <a:prstGeom prst="rect">
            <a:avLst/>
          </a:prstGeom>
          <a:noFill/>
        </p:spPr>
        <p:txBody>
          <a:bodyPr wrap="square" rtlCol="0">
            <a:spAutoFit/>
          </a:bodyPr>
          <a:lstStyle/>
          <a:p>
            <a:pPr algn="ctr"/>
            <a:r>
              <a:rPr lang="en-GB" sz="1200" dirty="0">
                <a:latin typeface="Comic Sans MS" panose="030F0702030302020204" pitchFamily="66" charset="0"/>
              </a:rPr>
              <a:t>Miss Quick</a:t>
            </a:r>
          </a:p>
        </p:txBody>
      </p:sp>
      <p:pic>
        <p:nvPicPr>
          <p:cNvPr id="5" name="Picture 4">
            <a:extLst>
              <a:ext uri="{FF2B5EF4-FFF2-40B4-BE49-F238E27FC236}">
                <a16:creationId xmlns:a16="http://schemas.microsoft.com/office/drawing/2014/main" id="{6B06C8CB-C6CE-4165-9FC9-E5692826BBCB}"/>
              </a:ext>
            </a:extLst>
          </p:cNvPr>
          <p:cNvPicPr>
            <a:picLocks noChangeAspect="1"/>
          </p:cNvPicPr>
          <p:nvPr/>
        </p:nvPicPr>
        <p:blipFill>
          <a:blip r:embed="rId9"/>
          <a:stretch>
            <a:fillRect/>
          </a:stretch>
        </p:blipFill>
        <p:spPr>
          <a:xfrm>
            <a:off x="3828839" y="2236307"/>
            <a:ext cx="1105054" cy="781159"/>
          </a:xfrm>
          <a:prstGeom prst="rect">
            <a:avLst/>
          </a:prstGeom>
        </p:spPr>
      </p:pic>
      <p:sp>
        <p:nvSpPr>
          <p:cNvPr id="52" name="TextBox 51">
            <a:extLst>
              <a:ext uri="{FF2B5EF4-FFF2-40B4-BE49-F238E27FC236}">
                <a16:creationId xmlns:a16="http://schemas.microsoft.com/office/drawing/2014/main" id="{2351827E-1DF6-4B34-BFF4-FBBA1791B186}"/>
              </a:ext>
            </a:extLst>
          </p:cNvPr>
          <p:cNvSpPr txBox="1"/>
          <p:nvPr/>
        </p:nvSpPr>
        <p:spPr>
          <a:xfrm>
            <a:off x="9696603" y="2805165"/>
            <a:ext cx="2076396" cy="400110"/>
          </a:xfrm>
          <a:prstGeom prst="rect">
            <a:avLst/>
          </a:prstGeom>
          <a:solidFill>
            <a:srgbClr val="FFCCCC"/>
          </a:solidFill>
        </p:spPr>
        <p:txBody>
          <a:bodyPr wrap="square" rtlCol="0">
            <a:spAutoFit/>
          </a:bodyPr>
          <a:lstStyle/>
          <a:p>
            <a:r>
              <a:rPr lang="en-GB" sz="1000" b="1" dirty="0">
                <a:latin typeface="Sassoon Penpals" panose="02000400000000000000" pitchFamily="50" charset="0"/>
              </a:rPr>
              <a:t>Challenge</a:t>
            </a:r>
            <a:r>
              <a:rPr lang="en-GB" sz="1000" dirty="0">
                <a:latin typeface="Sassoon Penpals" panose="02000400000000000000" pitchFamily="50" charset="0"/>
              </a:rPr>
              <a:t> –Can you label the parts of the plant? Flower, leaf, stem, roots</a:t>
            </a:r>
          </a:p>
        </p:txBody>
      </p:sp>
      <p:sp>
        <p:nvSpPr>
          <p:cNvPr id="53" name="TextBox 52">
            <a:extLst>
              <a:ext uri="{FF2B5EF4-FFF2-40B4-BE49-F238E27FC236}">
                <a16:creationId xmlns:a16="http://schemas.microsoft.com/office/drawing/2014/main" id="{7199587E-0714-422E-98FB-454031986512}"/>
              </a:ext>
            </a:extLst>
          </p:cNvPr>
          <p:cNvSpPr txBox="1"/>
          <p:nvPr/>
        </p:nvSpPr>
        <p:spPr>
          <a:xfrm>
            <a:off x="9691010" y="3400724"/>
            <a:ext cx="2121267" cy="369332"/>
          </a:xfrm>
          <a:prstGeom prst="rect">
            <a:avLst/>
          </a:prstGeom>
          <a:noFill/>
        </p:spPr>
        <p:txBody>
          <a:bodyPr wrap="square" rtlCol="0">
            <a:spAutoFit/>
          </a:bodyPr>
          <a:lstStyle/>
          <a:p>
            <a:pPr algn="ctr"/>
            <a:r>
              <a:rPr lang="en-GB" sz="900" dirty="0">
                <a:latin typeface="Comic Sans MS" panose="030F0702030302020204" pitchFamily="66" charset="0"/>
              </a:rPr>
              <a:t>Week beginning 7</a:t>
            </a:r>
            <a:r>
              <a:rPr lang="en-GB" sz="900" baseline="30000" dirty="0">
                <a:latin typeface="Comic Sans MS" panose="030F0702030302020204" pitchFamily="66" charset="0"/>
              </a:rPr>
              <a:t>th</a:t>
            </a:r>
            <a:r>
              <a:rPr lang="en-GB" sz="900" dirty="0">
                <a:latin typeface="Comic Sans MS" panose="030F0702030302020204" pitchFamily="66" charset="0"/>
              </a:rPr>
              <a:t> April</a:t>
            </a:r>
          </a:p>
          <a:p>
            <a:pPr algn="ctr"/>
            <a:r>
              <a:rPr lang="en-GB" sz="900" b="1" dirty="0">
                <a:latin typeface="Comic Sans MS" panose="030F0702030302020204" pitchFamily="66" charset="0"/>
              </a:rPr>
              <a:t>Easter</a:t>
            </a:r>
          </a:p>
        </p:txBody>
      </p:sp>
      <p:sp>
        <p:nvSpPr>
          <p:cNvPr id="57" name="TextBox 56">
            <a:extLst>
              <a:ext uri="{FF2B5EF4-FFF2-40B4-BE49-F238E27FC236}">
                <a16:creationId xmlns:a16="http://schemas.microsoft.com/office/drawing/2014/main" id="{EA2EA458-B2A4-4412-AD1A-383894EB1EC7}"/>
              </a:ext>
            </a:extLst>
          </p:cNvPr>
          <p:cNvSpPr txBox="1"/>
          <p:nvPr/>
        </p:nvSpPr>
        <p:spPr>
          <a:xfrm>
            <a:off x="5050199" y="2193107"/>
            <a:ext cx="2219472" cy="1015663"/>
          </a:xfrm>
          <a:prstGeom prst="rect">
            <a:avLst/>
          </a:prstGeom>
          <a:noFill/>
        </p:spPr>
        <p:txBody>
          <a:bodyPr wrap="square" rtlCol="0">
            <a:spAutoFit/>
          </a:bodyPr>
          <a:lstStyle/>
          <a:p>
            <a:pPr algn="ctr"/>
            <a:r>
              <a:rPr lang="en-GB" sz="1200" dirty="0">
                <a:latin typeface="Sassoon Penpals" panose="02000400000000000000" pitchFamily="50" charset="0"/>
                <a:ea typeface="Times New Roman" panose="02020603050405020304" pitchFamily="18" charset="0"/>
              </a:rPr>
              <a:t>Retell the story of Jack and the Beanstalk with your adult. You could act it out using your toys, draw pictures or retell the story in words. Use full sentences when you are speaking. </a:t>
            </a:r>
            <a:endParaRPr lang="en-GB" sz="1200" dirty="0">
              <a:effectLst/>
              <a:latin typeface="Sassoon Penpals" panose="02000400000000000000" pitchFamily="50" charset="0"/>
              <a:ea typeface="Times New Roman" panose="02020603050405020304" pitchFamily="18" charset="0"/>
            </a:endParaRPr>
          </a:p>
        </p:txBody>
      </p:sp>
      <p:pic>
        <p:nvPicPr>
          <p:cNvPr id="58" name="Picture 57">
            <a:extLst>
              <a:ext uri="{FF2B5EF4-FFF2-40B4-BE49-F238E27FC236}">
                <a16:creationId xmlns:a16="http://schemas.microsoft.com/office/drawing/2014/main" id="{55F1884F-964F-47AC-BE79-1231809885E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89677" y="1650104"/>
            <a:ext cx="845198" cy="468395"/>
          </a:xfrm>
          <a:prstGeom prst="rect">
            <a:avLst/>
          </a:prstGeom>
        </p:spPr>
      </p:pic>
      <p:pic>
        <p:nvPicPr>
          <p:cNvPr id="13" name="Picture 12">
            <a:extLst>
              <a:ext uri="{FF2B5EF4-FFF2-40B4-BE49-F238E27FC236}">
                <a16:creationId xmlns:a16="http://schemas.microsoft.com/office/drawing/2014/main" id="{A324748E-FC22-469A-8AE9-1848C95A73F9}"/>
              </a:ext>
            </a:extLst>
          </p:cNvPr>
          <p:cNvPicPr>
            <a:picLocks noChangeAspect="1"/>
          </p:cNvPicPr>
          <p:nvPr/>
        </p:nvPicPr>
        <p:blipFill>
          <a:blip r:embed="rId11"/>
          <a:stretch>
            <a:fillRect/>
          </a:stretch>
        </p:blipFill>
        <p:spPr>
          <a:xfrm>
            <a:off x="7393061" y="2383179"/>
            <a:ext cx="1004028" cy="329278"/>
          </a:xfrm>
          <a:prstGeom prst="rect">
            <a:avLst/>
          </a:prstGeom>
        </p:spPr>
      </p:pic>
      <p:sp>
        <p:nvSpPr>
          <p:cNvPr id="62" name="TextBox 61">
            <a:extLst>
              <a:ext uri="{FF2B5EF4-FFF2-40B4-BE49-F238E27FC236}">
                <a16:creationId xmlns:a16="http://schemas.microsoft.com/office/drawing/2014/main" id="{8D023DFB-FBC0-4798-92D4-0EFAE8151960}"/>
              </a:ext>
            </a:extLst>
          </p:cNvPr>
          <p:cNvSpPr txBox="1"/>
          <p:nvPr/>
        </p:nvSpPr>
        <p:spPr>
          <a:xfrm>
            <a:off x="7304408" y="1573692"/>
            <a:ext cx="2219472" cy="830997"/>
          </a:xfrm>
          <a:prstGeom prst="rect">
            <a:avLst/>
          </a:prstGeom>
          <a:noFill/>
        </p:spPr>
        <p:txBody>
          <a:bodyPr wrap="square" rtlCol="0">
            <a:spAutoFit/>
          </a:bodyPr>
          <a:lstStyle/>
          <a:p>
            <a:pPr algn="ctr"/>
            <a:r>
              <a:rPr lang="en-GB" sz="1200" dirty="0">
                <a:latin typeface="Sassoon Penpals" panose="02000400000000000000" pitchFamily="50" charset="0"/>
                <a:ea typeface="Times New Roman" panose="02020603050405020304" pitchFamily="18" charset="0"/>
              </a:rPr>
              <a:t>Go on a 3D shape hunt. Can you find any  shapes that match these? (cylinders, cuboids, cubes, spheres, cones or pyramids?)</a:t>
            </a:r>
            <a:endParaRPr lang="en-GB" sz="1200" dirty="0">
              <a:effectLst/>
              <a:latin typeface="Sassoon Penpals" panose="02000400000000000000" pitchFamily="50" charset="0"/>
              <a:ea typeface="Times New Roman" panose="02020603050405020304" pitchFamily="18" charset="0"/>
            </a:endParaRPr>
          </a:p>
        </p:txBody>
      </p:sp>
      <p:pic>
        <p:nvPicPr>
          <p:cNvPr id="30" name="Picture 29">
            <a:extLst>
              <a:ext uri="{FF2B5EF4-FFF2-40B4-BE49-F238E27FC236}">
                <a16:creationId xmlns:a16="http://schemas.microsoft.com/office/drawing/2014/main" id="{324623DF-D173-4280-A9B1-F02A738CCFF0}"/>
              </a:ext>
            </a:extLst>
          </p:cNvPr>
          <p:cNvPicPr>
            <a:picLocks noChangeAspect="1"/>
          </p:cNvPicPr>
          <p:nvPr/>
        </p:nvPicPr>
        <p:blipFill>
          <a:blip r:embed="rId12"/>
          <a:stretch>
            <a:fillRect/>
          </a:stretch>
        </p:blipFill>
        <p:spPr>
          <a:xfrm>
            <a:off x="8447544" y="2424207"/>
            <a:ext cx="1019392" cy="296136"/>
          </a:xfrm>
          <a:prstGeom prst="rect">
            <a:avLst/>
          </a:prstGeom>
        </p:spPr>
      </p:pic>
      <p:sp>
        <p:nvSpPr>
          <p:cNvPr id="63" name="TextBox 62">
            <a:extLst>
              <a:ext uri="{FF2B5EF4-FFF2-40B4-BE49-F238E27FC236}">
                <a16:creationId xmlns:a16="http://schemas.microsoft.com/office/drawing/2014/main" id="{FD327521-72DB-4A09-A76F-B769EDAC89FE}"/>
              </a:ext>
            </a:extLst>
          </p:cNvPr>
          <p:cNvSpPr txBox="1"/>
          <p:nvPr/>
        </p:nvSpPr>
        <p:spPr>
          <a:xfrm>
            <a:off x="9652976" y="1360357"/>
            <a:ext cx="2197334" cy="861774"/>
          </a:xfrm>
          <a:prstGeom prst="rect">
            <a:avLst/>
          </a:prstGeom>
          <a:noFill/>
        </p:spPr>
        <p:txBody>
          <a:bodyPr wrap="square">
            <a:spAutoFit/>
          </a:bodyPr>
          <a:lstStyle/>
          <a:p>
            <a:pPr algn="ctr"/>
            <a:endParaRPr lang="en-GB" sz="1400" dirty="0">
              <a:latin typeface="Comic Sans MS" panose="030F0702030302020204" pitchFamily="66" charset="0"/>
            </a:endParaRPr>
          </a:p>
          <a:p>
            <a:pPr algn="ctr"/>
            <a:r>
              <a:rPr lang="en-GB" sz="1200" dirty="0">
                <a:latin typeface="Sassoon Penpals" panose="02000400000000000000" pitchFamily="50" charset="0"/>
              </a:rPr>
              <a:t>Observational drawing </a:t>
            </a:r>
          </a:p>
          <a:p>
            <a:pPr algn="ctr"/>
            <a:r>
              <a:rPr lang="en-GB" sz="1200" dirty="0">
                <a:latin typeface="Sassoon Penpals" panose="02000400000000000000" pitchFamily="50" charset="0"/>
              </a:rPr>
              <a:t>Can you draw a picture of a plant? What do you see? </a:t>
            </a:r>
          </a:p>
        </p:txBody>
      </p:sp>
      <p:pic>
        <p:nvPicPr>
          <p:cNvPr id="32" name="Picture 31">
            <a:extLst>
              <a:ext uri="{FF2B5EF4-FFF2-40B4-BE49-F238E27FC236}">
                <a16:creationId xmlns:a16="http://schemas.microsoft.com/office/drawing/2014/main" id="{168C9B0F-F10F-40F8-87AC-820A70F2A9F9}"/>
              </a:ext>
            </a:extLst>
          </p:cNvPr>
          <p:cNvPicPr>
            <a:picLocks noChangeAspect="1"/>
          </p:cNvPicPr>
          <p:nvPr/>
        </p:nvPicPr>
        <p:blipFill>
          <a:blip r:embed="rId13"/>
          <a:stretch>
            <a:fillRect/>
          </a:stretch>
        </p:blipFill>
        <p:spPr>
          <a:xfrm>
            <a:off x="10237927" y="2164258"/>
            <a:ext cx="420622" cy="590571"/>
          </a:xfrm>
          <a:prstGeom prst="rect">
            <a:avLst/>
          </a:prstGeom>
        </p:spPr>
      </p:pic>
      <p:pic>
        <p:nvPicPr>
          <p:cNvPr id="35" name="Picture 34">
            <a:extLst>
              <a:ext uri="{FF2B5EF4-FFF2-40B4-BE49-F238E27FC236}">
                <a16:creationId xmlns:a16="http://schemas.microsoft.com/office/drawing/2014/main" id="{BFC521BF-BCE1-4225-83E1-0A89C3F504B9}"/>
              </a:ext>
            </a:extLst>
          </p:cNvPr>
          <p:cNvPicPr>
            <a:picLocks noChangeAspect="1"/>
          </p:cNvPicPr>
          <p:nvPr/>
        </p:nvPicPr>
        <p:blipFill>
          <a:blip r:embed="rId14"/>
          <a:stretch>
            <a:fillRect/>
          </a:stretch>
        </p:blipFill>
        <p:spPr>
          <a:xfrm>
            <a:off x="10757780" y="2152698"/>
            <a:ext cx="498420" cy="567645"/>
          </a:xfrm>
          <a:prstGeom prst="rect">
            <a:avLst/>
          </a:prstGeom>
        </p:spPr>
      </p:pic>
      <p:sp>
        <p:nvSpPr>
          <p:cNvPr id="69" name="TextBox 68">
            <a:extLst>
              <a:ext uri="{FF2B5EF4-FFF2-40B4-BE49-F238E27FC236}">
                <a16:creationId xmlns:a16="http://schemas.microsoft.com/office/drawing/2014/main" id="{8266F5DF-A4E6-4782-9F73-3C138BF40D0E}"/>
              </a:ext>
            </a:extLst>
          </p:cNvPr>
          <p:cNvSpPr txBox="1"/>
          <p:nvPr/>
        </p:nvSpPr>
        <p:spPr>
          <a:xfrm>
            <a:off x="7393061" y="4565359"/>
            <a:ext cx="2219472" cy="830997"/>
          </a:xfrm>
          <a:prstGeom prst="rect">
            <a:avLst/>
          </a:prstGeom>
          <a:noFill/>
        </p:spPr>
        <p:txBody>
          <a:bodyPr wrap="square" rtlCol="0">
            <a:spAutoFit/>
          </a:bodyPr>
          <a:lstStyle/>
          <a:p>
            <a:pPr algn="ctr"/>
            <a:r>
              <a:rPr lang="en-GB" sz="1200" dirty="0">
                <a:effectLst/>
                <a:latin typeface="Sassoon Penpals" panose="02000400000000000000" pitchFamily="50" charset="0"/>
                <a:ea typeface="Times New Roman" panose="02020603050405020304" pitchFamily="18" charset="0"/>
              </a:rPr>
              <a:t>Find a large ball and ask a grown up to play games with you. Practise throwing and catching the ball together. Practise kicking the ball to each other.</a:t>
            </a:r>
          </a:p>
        </p:txBody>
      </p:sp>
      <p:pic>
        <p:nvPicPr>
          <p:cNvPr id="38" name="Picture 37">
            <a:extLst>
              <a:ext uri="{FF2B5EF4-FFF2-40B4-BE49-F238E27FC236}">
                <a16:creationId xmlns:a16="http://schemas.microsoft.com/office/drawing/2014/main" id="{361B9AD0-781B-48F8-A534-62BA179B06FB}"/>
              </a:ext>
            </a:extLst>
          </p:cNvPr>
          <p:cNvPicPr>
            <a:picLocks noChangeAspect="1"/>
          </p:cNvPicPr>
          <p:nvPr/>
        </p:nvPicPr>
        <p:blipFill>
          <a:blip r:embed="rId15"/>
          <a:stretch>
            <a:fillRect/>
          </a:stretch>
        </p:blipFill>
        <p:spPr>
          <a:xfrm>
            <a:off x="8310076" y="3924445"/>
            <a:ext cx="975164" cy="474950"/>
          </a:xfrm>
          <a:prstGeom prst="rect">
            <a:avLst/>
          </a:prstGeom>
        </p:spPr>
      </p:pic>
      <p:pic>
        <p:nvPicPr>
          <p:cNvPr id="42" name="Picture 41">
            <a:extLst>
              <a:ext uri="{FF2B5EF4-FFF2-40B4-BE49-F238E27FC236}">
                <a16:creationId xmlns:a16="http://schemas.microsoft.com/office/drawing/2014/main" id="{2269A2E8-E60C-4BC3-98D9-EF22130A6257}"/>
              </a:ext>
            </a:extLst>
          </p:cNvPr>
          <p:cNvPicPr>
            <a:picLocks noChangeAspect="1"/>
          </p:cNvPicPr>
          <p:nvPr/>
        </p:nvPicPr>
        <p:blipFill>
          <a:blip r:embed="rId16"/>
          <a:stretch>
            <a:fillRect/>
          </a:stretch>
        </p:blipFill>
        <p:spPr>
          <a:xfrm>
            <a:off x="7757079" y="3924445"/>
            <a:ext cx="510837" cy="507832"/>
          </a:xfrm>
          <a:prstGeom prst="rect">
            <a:avLst/>
          </a:prstGeom>
        </p:spPr>
      </p:pic>
      <p:sp>
        <p:nvSpPr>
          <p:cNvPr id="74" name="TextBox 73">
            <a:extLst>
              <a:ext uri="{FF2B5EF4-FFF2-40B4-BE49-F238E27FC236}">
                <a16:creationId xmlns:a16="http://schemas.microsoft.com/office/drawing/2014/main" id="{4DADAC3F-132E-463E-90F6-871F5F1B028C}"/>
              </a:ext>
            </a:extLst>
          </p:cNvPr>
          <p:cNvSpPr txBox="1"/>
          <p:nvPr/>
        </p:nvSpPr>
        <p:spPr>
          <a:xfrm>
            <a:off x="9612533" y="3775015"/>
            <a:ext cx="2219472" cy="276999"/>
          </a:xfrm>
          <a:prstGeom prst="rect">
            <a:avLst/>
          </a:prstGeom>
          <a:noFill/>
        </p:spPr>
        <p:txBody>
          <a:bodyPr wrap="square" rtlCol="0">
            <a:spAutoFit/>
          </a:bodyPr>
          <a:lstStyle/>
          <a:p>
            <a:pPr algn="ctr"/>
            <a:r>
              <a:rPr lang="en-GB" sz="1200" dirty="0">
                <a:latin typeface="Sassoon Penpals" panose="02000400000000000000" pitchFamily="50" charset="0"/>
                <a:ea typeface="Times New Roman" panose="02020603050405020304" pitchFamily="18" charset="0"/>
              </a:rPr>
              <a:t>How do some people celebrate Easter?</a:t>
            </a:r>
            <a:endParaRPr lang="en-GB" sz="1200" dirty="0">
              <a:effectLst/>
              <a:latin typeface="Sassoon Penpals" panose="02000400000000000000" pitchFamily="50" charset="0"/>
              <a:ea typeface="Times New Roman" panose="02020603050405020304" pitchFamily="18" charset="0"/>
            </a:endParaRPr>
          </a:p>
        </p:txBody>
      </p:sp>
      <p:pic>
        <p:nvPicPr>
          <p:cNvPr id="44" name="Picture 43">
            <a:extLst>
              <a:ext uri="{FF2B5EF4-FFF2-40B4-BE49-F238E27FC236}">
                <a16:creationId xmlns:a16="http://schemas.microsoft.com/office/drawing/2014/main" id="{1460B20B-1307-49A2-8C08-A41BE05C68D3}"/>
              </a:ext>
            </a:extLst>
          </p:cNvPr>
          <p:cNvPicPr>
            <a:picLocks noChangeAspect="1"/>
          </p:cNvPicPr>
          <p:nvPr/>
        </p:nvPicPr>
        <p:blipFill>
          <a:blip r:embed="rId17"/>
          <a:stretch>
            <a:fillRect/>
          </a:stretch>
        </p:blipFill>
        <p:spPr>
          <a:xfrm>
            <a:off x="9866682" y="4268974"/>
            <a:ext cx="1838836" cy="1160299"/>
          </a:xfrm>
          <a:prstGeom prst="rect">
            <a:avLst/>
          </a:prstGeom>
        </p:spPr>
      </p:pic>
      <p:sp>
        <p:nvSpPr>
          <p:cNvPr id="77" name="TextBox 76">
            <a:extLst>
              <a:ext uri="{FF2B5EF4-FFF2-40B4-BE49-F238E27FC236}">
                <a16:creationId xmlns:a16="http://schemas.microsoft.com/office/drawing/2014/main" id="{FC8BAFBA-5461-48B3-8F52-10001BE258D7}"/>
              </a:ext>
            </a:extLst>
          </p:cNvPr>
          <p:cNvSpPr txBox="1"/>
          <p:nvPr/>
        </p:nvSpPr>
        <p:spPr>
          <a:xfrm>
            <a:off x="5093816" y="3821000"/>
            <a:ext cx="2219472" cy="646331"/>
          </a:xfrm>
          <a:prstGeom prst="rect">
            <a:avLst/>
          </a:prstGeom>
          <a:noFill/>
        </p:spPr>
        <p:txBody>
          <a:bodyPr wrap="square" rtlCol="0">
            <a:spAutoFit/>
          </a:bodyPr>
          <a:lstStyle/>
          <a:p>
            <a:pPr algn="ctr"/>
            <a:r>
              <a:rPr lang="en-GB" sz="1200" dirty="0">
                <a:effectLst/>
                <a:latin typeface="Sassoon Penpals" panose="02000400000000000000" pitchFamily="50" charset="0"/>
                <a:ea typeface="Times New Roman" panose="02020603050405020304" pitchFamily="18" charset="0"/>
              </a:rPr>
              <a:t>Explore things that you can push or pull.</a:t>
            </a:r>
          </a:p>
          <a:p>
            <a:pPr algn="ctr"/>
            <a:r>
              <a:rPr lang="en-GB" sz="1200" dirty="0">
                <a:latin typeface="Sassoon Penpals" panose="02000400000000000000" pitchFamily="50" charset="0"/>
                <a:ea typeface="Times New Roman" panose="02020603050405020304" pitchFamily="18" charset="0"/>
              </a:rPr>
              <a:t>Explore how things move on different surfaces and on ramps.</a:t>
            </a:r>
          </a:p>
        </p:txBody>
      </p:sp>
      <p:sp>
        <p:nvSpPr>
          <p:cNvPr id="81" name="TextBox 80">
            <a:extLst>
              <a:ext uri="{FF2B5EF4-FFF2-40B4-BE49-F238E27FC236}">
                <a16:creationId xmlns:a16="http://schemas.microsoft.com/office/drawing/2014/main" id="{C5A53CC1-2942-4E36-BD44-2DFC704ABD2C}"/>
              </a:ext>
            </a:extLst>
          </p:cNvPr>
          <p:cNvSpPr txBox="1"/>
          <p:nvPr/>
        </p:nvSpPr>
        <p:spPr>
          <a:xfrm>
            <a:off x="5149513" y="4620171"/>
            <a:ext cx="2076396" cy="861774"/>
          </a:xfrm>
          <a:prstGeom prst="rect">
            <a:avLst/>
          </a:prstGeom>
          <a:solidFill>
            <a:srgbClr val="FFCCC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a:latin typeface="Sassoon Penpals" panose="02000400000000000000" pitchFamily="50" charset="0"/>
              </a:rPr>
              <a:t>Challenge</a:t>
            </a:r>
            <a:r>
              <a:rPr lang="en-GB" sz="1000" dirty="0">
                <a:latin typeface="Sassoon Penpals" panose="02000400000000000000" pitchFamily="50" charset="0"/>
              </a:rPr>
              <a:t> –</a:t>
            </a:r>
            <a:r>
              <a:rPr kumimoji="0" lang="en-GB" sz="1000" b="0" i="0" u="none" strike="noStrike" kern="1200" cap="none" spc="0" normalizeH="0" baseline="0" noProof="0" dirty="0">
                <a:ln>
                  <a:noFill/>
                </a:ln>
                <a:solidFill>
                  <a:prstClr val="black"/>
                </a:solidFill>
                <a:effectLst/>
                <a:uLnTx/>
                <a:uFillTx/>
                <a:latin typeface="Sassoon Penpals" panose="02000400000000000000" pitchFamily="50" charset="0"/>
                <a:ea typeface="Times New Roman" panose="02020603050405020304" pitchFamily="18" charset="0"/>
                <a:cs typeface="+mn-cs"/>
              </a:rPr>
              <a:t>Find some magnets (e.g. fridge magnets, magnetic toys and magnetic construction toys), what happens when you put 2 magnets together? Does the same thing always happen</a:t>
            </a:r>
            <a:r>
              <a:rPr lang="en-GB" sz="1000" dirty="0">
                <a:solidFill>
                  <a:prstClr val="black"/>
                </a:solidFill>
                <a:latin typeface="Sassoon Penpals" panose="02000400000000000000" pitchFamily="50" charset="0"/>
                <a:ea typeface="Times New Roman" panose="02020603050405020304" pitchFamily="18" charset="0"/>
              </a:rPr>
              <a:t> with 2 magnets?</a:t>
            </a:r>
            <a:endParaRPr kumimoji="0" lang="en-GB" sz="1000" b="0" i="0" u="none" strike="noStrike" kern="1200" cap="none" spc="0" normalizeH="0" baseline="0" noProof="0" dirty="0">
              <a:ln>
                <a:noFill/>
              </a:ln>
              <a:solidFill>
                <a:prstClr val="black"/>
              </a:solidFill>
              <a:effectLst/>
              <a:uLnTx/>
              <a:uFillTx/>
              <a:latin typeface="Sassoon Penpals" panose="02000400000000000000" pitchFamily="50" charset="0"/>
              <a:ea typeface="Times New Roman" panose="02020603050405020304" pitchFamily="18" charset="0"/>
              <a:cs typeface="+mn-cs"/>
            </a:endParaRPr>
          </a:p>
        </p:txBody>
      </p:sp>
      <p:pic>
        <p:nvPicPr>
          <p:cNvPr id="82" name="id-EF1387B3-7D4D-4646-B4EF-88FF2A54830B">
            <a:extLst>
              <a:ext uri="{FF2B5EF4-FFF2-40B4-BE49-F238E27FC236}">
                <a16:creationId xmlns:a16="http://schemas.microsoft.com/office/drawing/2014/main" id="{2C2BE77D-1FEB-4B35-A84A-ABC703826278}"/>
              </a:ext>
            </a:extLst>
          </p:cNvPr>
          <p:cNvPicPr/>
          <p:nvPr/>
        </p:nvPicPr>
        <p:blipFill>
          <a:blip r:embed="rId18" r:link="rId19" cstate="print">
            <a:alphaModFix/>
            <a:extLst>
              <a:ext uri="{28A0092B-C50C-407E-A947-70E740481C1C}">
                <a14:useLocalDpi xmlns:a14="http://schemas.microsoft.com/office/drawing/2010/main" val="0"/>
              </a:ext>
            </a:extLst>
          </a:blip>
          <a:srcRect/>
          <a:stretch>
            <a:fillRect/>
          </a:stretch>
        </p:blipFill>
        <p:spPr bwMode="auto">
          <a:xfrm>
            <a:off x="2050179" y="2298145"/>
            <a:ext cx="816856" cy="943254"/>
          </a:xfrm>
          <a:prstGeom prst="rect">
            <a:avLst/>
          </a:prstGeom>
          <a:noFill/>
          <a:ln>
            <a:noFill/>
          </a:ln>
        </p:spPr>
      </p:pic>
    </p:spTree>
    <p:extLst>
      <p:ext uri="{BB962C8B-B14F-4D97-AF65-F5344CB8AC3E}">
        <p14:creationId xmlns:p14="http://schemas.microsoft.com/office/powerpoint/2010/main" val="23926571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5e50c03-0628-42c9-9bc4-8cf167febec3" xsi:nil="true"/>
    <lcf76f155ced4ddcb4097134ff3c332f xmlns="d7a8ca53-f2bd-4b1f-9974-b21f5a42d46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0438F317A54644F931FC3965D1A6532" ma:contentTypeVersion="13" ma:contentTypeDescription="Create a new document." ma:contentTypeScope="" ma:versionID="07d4f3ff699233201bdf0c78a362fee7">
  <xsd:schema xmlns:xsd="http://www.w3.org/2001/XMLSchema" xmlns:xs="http://www.w3.org/2001/XMLSchema" xmlns:p="http://schemas.microsoft.com/office/2006/metadata/properties" xmlns:ns2="d7a8ca53-f2bd-4b1f-9974-b21f5a42d466" xmlns:ns3="d5e50c03-0628-42c9-9bc4-8cf167febec3" targetNamespace="http://schemas.microsoft.com/office/2006/metadata/properties" ma:root="true" ma:fieldsID="21f15fcfd28198015e068d39900d3b29" ns2:_="" ns3:_="">
    <xsd:import namespace="d7a8ca53-f2bd-4b1f-9974-b21f5a42d466"/>
    <xsd:import namespace="d5e50c03-0628-42c9-9bc4-8cf167febe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a8ca53-f2bd-4b1f-9974-b21f5a42d4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43f469f0-242f-4d15-a8f9-8a0f14372c0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5e50c03-0628-42c9-9bc4-8cf167febec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80a2b2e-b4a6-40b9-b108-eedececd73fa}" ma:internalName="TaxCatchAll" ma:showField="CatchAllData" ma:web="d5e50c03-0628-42c9-9bc4-8cf167febe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808EF6-3FB3-46B0-9C95-AE0DBED6E7B1}">
  <ds:schemaRefs>
    <ds:schemaRef ds:uri="http://schemas.microsoft.com/sharepoint/v3/contenttype/forms"/>
  </ds:schemaRefs>
</ds:datastoreItem>
</file>

<file path=customXml/itemProps2.xml><?xml version="1.0" encoding="utf-8"?>
<ds:datastoreItem xmlns:ds="http://schemas.openxmlformats.org/officeDocument/2006/customXml" ds:itemID="{2BD6474B-DBA8-4C16-A78B-1C7A6C7F7F57}">
  <ds:schemaRefs>
    <ds:schemaRef ds:uri="http://schemas.microsoft.com/office/infopath/2007/PartnerControls"/>
    <ds:schemaRef ds:uri="http://schemas.microsoft.com/office/2006/documentManagement/types"/>
    <ds:schemaRef ds:uri="http://www.w3.org/XML/1998/namespace"/>
    <ds:schemaRef ds:uri="d7a8ca53-f2bd-4b1f-9974-b21f5a42d466"/>
    <ds:schemaRef ds:uri="d5e50c03-0628-42c9-9bc4-8cf167febec3"/>
    <ds:schemaRef ds:uri="http://purl.org/dc/elements/1.1/"/>
    <ds:schemaRef ds:uri="http://purl.org/dc/terms/"/>
    <ds:schemaRef ds:uri="http://schemas.microsoft.com/office/2006/metadata/propertie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ED50CDBE-16DE-4E11-B8A4-802E1527C8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a8ca53-f2bd-4b1f-9974-b21f5a42d466"/>
    <ds:schemaRef ds:uri="d5e50c03-0628-42c9-9bc4-8cf167febe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388</TotalTime>
  <Words>409</Words>
  <Application>Microsoft Office PowerPoint</Application>
  <PresentationFormat>Widescreen</PresentationFormat>
  <Paragraphs>46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Comic Sans MS</vt:lpstr>
      <vt:lpstr>Sassoon Penpals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girt</dc:creator>
  <cp:lastModifiedBy>Sally Pridmore</cp:lastModifiedBy>
  <cp:revision>59</cp:revision>
  <dcterms:created xsi:type="dcterms:W3CDTF">2021-10-25T20:01:51Z</dcterms:created>
  <dcterms:modified xsi:type="dcterms:W3CDTF">2025-02-15T17:31:23Z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0x010100F0438F317A54644F931FC3965D1A6532</vt:lpwstr>
  </property>
</Properties>
</file>